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7" r:id="rId1"/>
  </p:sldMasterIdLst>
  <p:notesMasterIdLst>
    <p:notesMasterId r:id="rId30"/>
  </p:notesMasterIdLst>
  <p:sldIdLst>
    <p:sldId id="265" r:id="rId2"/>
    <p:sldId id="256" r:id="rId3"/>
    <p:sldId id="257" r:id="rId4"/>
    <p:sldId id="275" r:id="rId5"/>
    <p:sldId id="258" r:id="rId6"/>
    <p:sldId id="296" r:id="rId7"/>
    <p:sldId id="259" r:id="rId8"/>
    <p:sldId id="276" r:id="rId9"/>
    <p:sldId id="301" r:id="rId10"/>
    <p:sldId id="297" r:id="rId11"/>
    <p:sldId id="298" r:id="rId12"/>
    <p:sldId id="272" r:id="rId13"/>
    <p:sldId id="278" r:id="rId14"/>
    <p:sldId id="295" r:id="rId15"/>
    <p:sldId id="302" r:id="rId16"/>
    <p:sldId id="289" r:id="rId17"/>
    <p:sldId id="290" r:id="rId18"/>
    <p:sldId id="303" r:id="rId19"/>
    <p:sldId id="304" r:id="rId20"/>
    <p:sldId id="282" r:id="rId21"/>
    <p:sldId id="281" r:id="rId22"/>
    <p:sldId id="285" r:id="rId23"/>
    <p:sldId id="284" r:id="rId24"/>
    <p:sldId id="299" r:id="rId25"/>
    <p:sldId id="300" r:id="rId26"/>
    <p:sldId id="264" r:id="rId27"/>
    <p:sldId id="263" r:id="rId28"/>
    <p:sldId id="271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82" autoAdjust="0"/>
    <p:restoredTop sz="94660"/>
  </p:normalViewPr>
  <p:slideViewPr>
    <p:cSldViewPr snapToGrid="0">
      <p:cViewPr varScale="1">
        <p:scale>
          <a:sx n="64" d="100"/>
          <a:sy n="64" d="100"/>
        </p:scale>
        <p:origin x="96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787998-03CE-497D-B81F-B5B0E1038512}" type="datetimeFigureOut">
              <a:rPr lang="en-IN" smtClean="0"/>
              <a:pPr/>
              <a:t>09-06-2020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D81027-12CC-4D24-B848-4DF9CAB0BB5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4892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26AE1-0EB8-4BE8-8305-1B08B2A56D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8CBE83-944C-48B9-A44C-E789A29A4C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51D477-B4E8-4729-88F2-AA7F6D3AA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C6D97-5901-4413-9F1A-579E90769CA2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CF48E9-87C4-4713-9E56-5CF2C8264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79D4F-5106-4DCF-984E-597DA3BE8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75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DEE9D-2E52-4DF2-B250-F6F1D73D3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BC204D-32D1-4BD8-B59D-445B70109C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0F1973-D66F-4629-B5F2-03331B73A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6D8B5-DFC4-4FC3-9B80-2E687C9C6563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78FDE4-49ED-40AA-9BAF-01E9623D3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FF92C-6BA6-4B37-AA59-57E24A2A9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10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FA0CED-2FEE-4BC6-8146-BCADDAD0BA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C6C110-2D73-4F79-A689-FC13ADF3C0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6AF393-6E4F-4DF3-B485-F219DAA14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9323C-ABCC-4B90-A537-CF518B298F84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BDBFA8-09F4-44B7-9B55-5CFCCC183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92CF76-998D-40EF-B97F-102BC3DE0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018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D54AE-11B6-454E-9BA9-66570A713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7F780-6BB6-4B1A-B075-DF2773392D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90503-69A8-40ED-B144-CAAFBD346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05169-8463-4C50-8CC5-EA33AE97306C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EC01C1-D83A-4FBD-9BB8-CBD232174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E79B65-55A8-4A7D-A657-72F4A82E4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892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2B11D-A37F-4147-816E-D2165FF46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284567-62BB-4D05-8631-05B998818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E80126-AD98-48A3-A252-DC03B654E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2BA27-8841-44A6-AEF0-F18240828B57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B66168-FB41-4AB8-88E1-1DBCBB7D3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16130-A64C-49FB-8F62-4228AEB15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250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481F6-95FD-402A-BDD5-21DD0C497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1DF8A-5372-4064-9832-FDBC0EC2D5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E758A9-1651-45A5-80AA-3FECC88AD1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38AA99-2DA4-4648-B244-51A35AAEE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292E5-726F-4AA8-97CE-CE039FFE2EEF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A5C13C-781C-4629-81FC-F3904E635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0C8389-0E96-4ADB-BE97-8DE43C970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10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67C00-23E4-4C99-8DA8-ED32BBDB9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A2F17C-9640-47A3-9257-716F053E1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3A3D1-53DB-451B-ADF1-29BC26D67B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230C7E-4D6E-46BB-9675-193B36169C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3F8A86-5C93-40ED-A1DD-15B592D73F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9161D0-994E-4227-9539-F826C6B7C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09CAB-3352-416F-8603-2914BCB39C98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D0BDDB-372A-4FEA-99E8-368EE7411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AED12-28F6-4D3B-8B46-78CDDFB91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850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47F7B-0FE4-4BD0-9C18-62B0BEDC8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245642-60B0-4051-B806-07EFE10E1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20106-BB3C-4B5E-9559-A97FC218CF3D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44DB10-FF5D-4F5B-8B4A-D6E7BD1DC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89D118-B744-4E63-8733-AE4B9CE59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688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097771-8338-4300-BA9D-D39D1A8D8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AF37-48D4-4DD8-B33A-2300BA14FA57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EE5DF9-0773-4695-8C12-2B22CA237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1078E2-5D76-404B-85A1-8ECEFF29E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69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15AB9-40B8-49B0-AC28-5393F6D44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11142-0AD6-4EDB-B94C-27D0F3B06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83B229-B999-4B02-893A-08D4CE7175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5554C0-6FA5-4313-826E-DDB15BA98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AD0D1-D914-4813-956D-82A72DAD2B59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D104D5-819F-4071-83B9-B5941DB24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790E2F-E8B0-4D64-87FD-9B921F994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681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895AE-0A45-4306-A22F-DE9F183BD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2F86C8-03EE-444D-AE47-607ED417F5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0EBB60-4CAD-414F-A274-CBA84911D2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8DC1F8-0332-4EF4-9296-12E28D4CC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5896D-04C1-483D-8E3D-C734DE6A6DEA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891AD2-82A1-4F78-93C9-76A37CA2F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277AD4-8043-45CA-A446-5368C2934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986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F04BB1-B669-4572-B3AC-4E92D36B9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AF0508-77F5-48ED-99A9-5494D871F5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276DFB-C65C-4256-B2D0-81A904746A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703D45-B119-44BE-A951-E8E43C13DFD4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1DC89D-4645-4953-8844-814066072E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6BCBA-6855-4DA9-88EE-56EB01E6B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522A0-357C-442A-885E-F6AB171250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804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574474" y="1354531"/>
            <a:ext cx="750520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HOTEL VRINDAVAN SEVA SADAN </a:t>
            </a:r>
            <a:endParaRPr lang="en-US" sz="2800" dirty="0"/>
          </a:p>
          <a:p>
            <a:r>
              <a:rPr lang="en-US" sz="2400" b="1" dirty="0"/>
              <a:t>(THAKUR SHREE RADHA BIHARI CHARITABLE TRUST) </a:t>
            </a:r>
          </a:p>
          <a:p>
            <a:r>
              <a:rPr lang="en-US" sz="2400" b="1" dirty="0"/>
              <a:t>RADHA MOHANVAN, CHHATTIKARA MARG, RAMAN RETI, </a:t>
            </a:r>
          </a:p>
          <a:p>
            <a:r>
              <a:rPr lang="en-US" sz="2400" b="1" dirty="0"/>
              <a:t>SHRI DHAM VRINDAVAN(UP)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0" y="3153539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No.19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28036" y="4203927"/>
            <a:ext cx="3773854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Supervision of:-</a:t>
            </a:r>
            <a:endParaRPr lang="en-US" sz="2000" b="1" dirty="0"/>
          </a:p>
          <a:p>
            <a:r>
              <a:rPr lang="en-US" sz="2000" dirty="0"/>
              <a:t>DR.VINOD JAIN</a:t>
            </a:r>
          </a:p>
          <a:p>
            <a:r>
              <a:rPr lang="en-US" sz="2000" dirty="0"/>
              <a:t>(ASSITANT PROFESSOR)</a:t>
            </a:r>
          </a:p>
          <a:p>
            <a:r>
              <a:rPr lang="en-US" sz="2000" dirty="0"/>
              <a:t>DEPARTMENT OF CEA</a:t>
            </a:r>
          </a:p>
          <a:p>
            <a:r>
              <a:rPr lang="en-US" sz="2000" dirty="0"/>
              <a:t>GLA UNIVERSITY, MATHURA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017564" y="4203927"/>
            <a:ext cx="401541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By:-</a:t>
            </a:r>
          </a:p>
          <a:p>
            <a:r>
              <a:rPr lang="en-US" sz="2000" dirty="0"/>
              <a:t>PRASHANT DEV UPADHYAY(174200109)</a:t>
            </a:r>
          </a:p>
          <a:p>
            <a:r>
              <a:rPr lang="en-US" sz="2000" dirty="0"/>
              <a:t>PRASHANT SHARMA(174200111)</a:t>
            </a:r>
          </a:p>
          <a:p>
            <a:r>
              <a:rPr lang="en-US" sz="2000" dirty="0"/>
              <a:t>PRATISHTHA DWIVEDI(174200113)</a:t>
            </a:r>
          </a:p>
          <a:p>
            <a:r>
              <a:rPr lang="en-US" sz="2000" dirty="0"/>
              <a:t>PRERNA SHARMA(174200114)</a:t>
            </a:r>
          </a:p>
          <a:p>
            <a:r>
              <a:rPr lang="en-US" sz="2000" dirty="0"/>
              <a:t>PUSHPENDRA SINGH(174200119)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288" y="0"/>
            <a:ext cx="2355841" cy="3677414"/>
          </a:xfr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BC2E4-D893-4AD8-8734-3F8D58BF2C09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198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78875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b="1" dirty="0">
                <a:latin typeface="Times New Roman" pitchFamily="18" charset="0"/>
                <a:cs typeface="Times New Roman" pitchFamily="18" charset="0"/>
              </a:rPr>
              <a:t>		  DATA FLOW DAIGRAM</a:t>
            </a:r>
            <a:br>
              <a:rPr lang="en-US" sz="4800" b="1" dirty="0">
                <a:latin typeface="Times New Roman" pitchFamily="18" charset="0"/>
                <a:cs typeface="Times New Roman" pitchFamily="18" charset="0"/>
              </a:rPr>
            </a:br>
            <a:r>
              <a:rPr lang="en-US" sz="3600" b="1" u="sng" dirty="0">
                <a:latin typeface="Times New Roman" pitchFamily="18" charset="0"/>
                <a:cs typeface="Times New Roman" pitchFamily="18" charset="0"/>
              </a:rPr>
              <a:t>LEVEL-0</a:t>
            </a:r>
            <a:endParaRPr lang="en-US" sz="4800" b="1" u="sng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570100"/>
            <a:ext cx="2743200" cy="365125"/>
          </a:xfrm>
        </p:spPr>
        <p:txBody>
          <a:bodyPr/>
          <a:lstStyle/>
          <a:p>
            <a:fld id="{CF805169-8463-4C50-8CC5-EA33AE97306C}" type="datetime1">
              <a:rPr lang="en-US" b="1" smtClean="0">
                <a:latin typeface="Times New Roman" pitchFamily="18" charset="0"/>
                <a:cs typeface="Times New Roman" pitchFamily="18" charset="0"/>
              </a:rPr>
              <a:pPr/>
              <a:t>09-Jun-20</a:t>
            </a:fld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570100"/>
            <a:ext cx="2743200" cy="365125"/>
          </a:xfrm>
        </p:spPr>
        <p:txBody>
          <a:bodyPr/>
          <a:lstStyle/>
          <a:p>
            <a:fld id="{5D6522A0-357C-442A-885E-F6AB171250C8}" type="slidenum">
              <a:rPr lang="en-US" b="1" smtClean="0">
                <a:latin typeface="Times New Roman" pitchFamily="18" charset="0"/>
                <a:cs typeface="Times New Roman" pitchFamily="18" charset="0"/>
              </a:rPr>
              <a:pPr/>
              <a:t>10</a:t>
            </a:fld>
            <a:endParaRPr lang="en-US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98120" y="2730300"/>
            <a:ext cx="1188720" cy="23622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94360" y="2882704"/>
            <a:ext cx="4953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USER</a:t>
            </a:r>
          </a:p>
        </p:txBody>
      </p:sp>
      <p:sp>
        <p:nvSpPr>
          <p:cNvPr id="8" name="Rectangle 7"/>
          <p:cNvSpPr/>
          <p:nvPr/>
        </p:nvSpPr>
        <p:spPr>
          <a:xfrm>
            <a:off x="10401300" y="2882700"/>
            <a:ext cx="1188720" cy="23622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797540" y="2958904"/>
            <a:ext cx="4953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ADMIN</a:t>
            </a:r>
          </a:p>
        </p:txBody>
      </p:sp>
      <p:sp>
        <p:nvSpPr>
          <p:cNvPr id="10" name="Oval 9"/>
          <p:cNvSpPr/>
          <p:nvPr/>
        </p:nvSpPr>
        <p:spPr>
          <a:xfrm>
            <a:off x="4061460" y="2577900"/>
            <a:ext cx="3863340" cy="3048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358640" y="3416101"/>
            <a:ext cx="38633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HOTEL </a:t>
            </a:r>
          </a:p>
          <a:p>
            <a:r>
              <a:rPr lang="en-US" sz="3200" b="1" dirty="0">
                <a:latin typeface="Times New Roman" pitchFamily="18" charset="0"/>
                <a:cs typeface="Times New Roman" pitchFamily="18" charset="0"/>
              </a:rPr>
              <a:t>MANAGEMENT SYSTEM</a:t>
            </a:r>
          </a:p>
        </p:txBody>
      </p:sp>
      <p:cxnSp>
        <p:nvCxnSpPr>
          <p:cNvPr id="12" name="Straight Arrow Connector 11"/>
          <p:cNvCxnSpPr>
            <a:endCxn id="10" idx="1"/>
          </p:cNvCxnSpPr>
          <p:nvPr/>
        </p:nvCxnSpPr>
        <p:spPr>
          <a:xfrm flipV="1">
            <a:off x="1386841" y="3024273"/>
            <a:ext cx="3240394" cy="1083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882140" y="2654100"/>
            <a:ext cx="2377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ENQUIRY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726680" y="4482900"/>
            <a:ext cx="2377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USER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84960" y="3187500"/>
            <a:ext cx="2377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LOGIN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485900" y="4711500"/>
            <a:ext cx="2377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RESTAURANT SERVICE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85900" y="6006900"/>
            <a:ext cx="2377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RESPONSE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386840" y="4711500"/>
            <a:ext cx="2872740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6" idx="3"/>
          </p:cNvCxnSpPr>
          <p:nvPr/>
        </p:nvCxnSpPr>
        <p:spPr>
          <a:xfrm>
            <a:off x="1386840" y="3911400"/>
            <a:ext cx="2674620" cy="381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1386840" y="3492300"/>
            <a:ext cx="2773680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584960" y="3873300"/>
            <a:ext cx="2377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CHECK IN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584960" y="3568500"/>
            <a:ext cx="2377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REQUEST FOR 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386840" y="4330500"/>
            <a:ext cx="2377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REQUEST FOR </a:t>
            </a:r>
          </a:p>
        </p:txBody>
      </p:sp>
      <p:cxnSp>
        <p:nvCxnSpPr>
          <p:cNvPr id="24" name="Straight Connector 23"/>
          <p:cNvCxnSpPr/>
          <p:nvPr/>
        </p:nvCxnSpPr>
        <p:spPr>
          <a:xfrm>
            <a:off x="792480" y="6464100"/>
            <a:ext cx="525018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0" idx="0"/>
          </p:cNvCxnSpPr>
          <p:nvPr/>
        </p:nvCxnSpPr>
        <p:spPr>
          <a:xfrm flipV="1">
            <a:off x="5993131" y="2044500"/>
            <a:ext cx="49530" cy="5334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endCxn id="10" idx="4"/>
          </p:cNvCxnSpPr>
          <p:nvPr/>
        </p:nvCxnSpPr>
        <p:spPr>
          <a:xfrm flipH="1" flipV="1">
            <a:off x="5993131" y="5625900"/>
            <a:ext cx="49530" cy="8382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6042660" y="2044500"/>
            <a:ext cx="48539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6" idx="2"/>
          </p:cNvCxnSpPr>
          <p:nvPr/>
        </p:nvCxnSpPr>
        <p:spPr>
          <a:xfrm flipV="1">
            <a:off x="792480" y="5092500"/>
            <a:ext cx="0" cy="13716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endCxn id="8" idx="0"/>
          </p:cNvCxnSpPr>
          <p:nvPr/>
        </p:nvCxnSpPr>
        <p:spPr>
          <a:xfrm>
            <a:off x="10896600" y="2044500"/>
            <a:ext cx="99060" cy="8382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7627620" y="3035100"/>
            <a:ext cx="2377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REQUEST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627620" y="2654100"/>
            <a:ext cx="2377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LOGIN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528560" y="1663500"/>
            <a:ext cx="31699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LOGIN RESPONSE</a:t>
            </a:r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7627620" y="4863900"/>
            <a:ext cx="2872740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endCxn id="10" idx="7"/>
          </p:cNvCxnSpPr>
          <p:nvPr/>
        </p:nvCxnSpPr>
        <p:spPr>
          <a:xfrm flipH="1" flipV="1">
            <a:off x="7359027" y="3024270"/>
            <a:ext cx="3042274" cy="1083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7825740" y="4863900"/>
            <a:ext cx="2377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INFORMATION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05169-8463-4C50-8CC5-EA33AE97306C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03" name="Rectangle 102"/>
          <p:cNvSpPr/>
          <p:nvPr/>
        </p:nvSpPr>
        <p:spPr>
          <a:xfrm>
            <a:off x="1188720" y="609600"/>
            <a:ext cx="1089660" cy="609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extBox 103"/>
          <p:cNvSpPr txBox="1"/>
          <p:nvPr/>
        </p:nvSpPr>
        <p:spPr>
          <a:xfrm>
            <a:off x="1287780" y="609604"/>
            <a:ext cx="1089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USER</a:t>
            </a:r>
          </a:p>
        </p:txBody>
      </p:sp>
      <p:cxnSp>
        <p:nvCxnSpPr>
          <p:cNvPr id="105" name="Straight Connector 104"/>
          <p:cNvCxnSpPr/>
          <p:nvPr/>
        </p:nvCxnSpPr>
        <p:spPr>
          <a:xfrm>
            <a:off x="594360" y="914400"/>
            <a:ext cx="0" cy="5334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>
            <a:endCxn id="103" idx="1"/>
          </p:cNvCxnSpPr>
          <p:nvPr/>
        </p:nvCxnSpPr>
        <p:spPr>
          <a:xfrm>
            <a:off x="594360" y="914400"/>
            <a:ext cx="594360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H="1">
            <a:off x="1270660" y="1219200"/>
            <a:ext cx="17120" cy="397031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1485900" y="1219200"/>
            <a:ext cx="0" cy="31242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1684020" y="1219200"/>
            <a:ext cx="0" cy="24384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1882140" y="1219200"/>
            <a:ext cx="0" cy="17526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>
            <a:stCxn id="114" idx="1"/>
          </p:cNvCxnSpPr>
          <p:nvPr/>
        </p:nvCxnSpPr>
        <p:spPr>
          <a:xfrm flipH="1" flipV="1">
            <a:off x="594360" y="6248400"/>
            <a:ext cx="1386840" cy="3301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2" name="Rectangle 111"/>
          <p:cNvSpPr/>
          <p:nvPr/>
        </p:nvSpPr>
        <p:spPr>
          <a:xfrm>
            <a:off x="9707880" y="1295400"/>
            <a:ext cx="1981200" cy="8382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/>
          <p:cNvSpPr/>
          <p:nvPr/>
        </p:nvSpPr>
        <p:spPr>
          <a:xfrm>
            <a:off x="1981200" y="6019800"/>
            <a:ext cx="2278380" cy="609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TextBox 113"/>
          <p:cNvSpPr txBox="1"/>
          <p:nvPr/>
        </p:nvSpPr>
        <p:spPr>
          <a:xfrm>
            <a:off x="1981200" y="6019800"/>
            <a:ext cx="2278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EMPLOYEE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9906000" y="1447804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ADMIN</a:t>
            </a:r>
            <a:endParaRPr lang="en-US" sz="3200" dirty="0"/>
          </a:p>
        </p:txBody>
      </p:sp>
      <p:sp>
        <p:nvSpPr>
          <p:cNvPr id="116" name="TextBox 115"/>
          <p:cNvSpPr txBox="1"/>
          <p:nvPr/>
        </p:nvSpPr>
        <p:spPr>
          <a:xfrm>
            <a:off x="2179320" y="457204"/>
            <a:ext cx="21793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Request for registration</a:t>
            </a:r>
          </a:p>
        </p:txBody>
      </p:sp>
      <p:sp>
        <p:nvSpPr>
          <p:cNvPr id="117" name="TextBox 116"/>
          <p:cNvSpPr txBox="1"/>
          <p:nvPr/>
        </p:nvSpPr>
        <p:spPr>
          <a:xfrm rot="16200000">
            <a:off x="-442851" y="3213267"/>
            <a:ext cx="24260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 Information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1783080" y="1524000"/>
            <a:ext cx="21793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   Provide User      </a:t>
            </a:r>
            <a:r>
              <a:rPr lang="en-US" sz="2000" dirty="0" err="1"/>
              <a:t>ID&amp;Password</a:t>
            </a:r>
            <a:endParaRPr lang="en-US" sz="2000" dirty="0"/>
          </a:p>
        </p:txBody>
      </p:sp>
      <p:sp>
        <p:nvSpPr>
          <p:cNvPr id="119" name="TextBox 118"/>
          <p:cNvSpPr txBox="1"/>
          <p:nvPr/>
        </p:nvSpPr>
        <p:spPr>
          <a:xfrm rot="16200000">
            <a:off x="-519680" y="2652345"/>
            <a:ext cx="17679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Bill</a:t>
            </a:r>
          </a:p>
        </p:txBody>
      </p:sp>
      <p:cxnSp>
        <p:nvCxnSpPr>
          <p:cNvPr id="120" name="Straight Arrow Connector 119"/>
          <p:cNvCxnSpPr/>
          <p:nvPr/>
        </p:nvCxnSpPr>
        <p:spPr>
          <a:xfrm flipV="1">
            <a:off x="2080260" y="1219200"/>
            <a:ext cx="0" cy="6858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1" name="Straight Connector 120"/>
          <p:cNvCxnSpPr/>
          <p:nvPr/>
        </p:nvCxnSpPr>
        <p:spPr>
          <a:xfrm>
            <a:off x="2080260" y="1905000"/>
            <a:ext cx="168402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11094720" y="2133600"/>
            <a:ext cx="99060" cy="10668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3" name="Oval 122"/>
          <p:cNvSpPr/>
          <p:nvPr/>
        </p:nvSpPr>
        <p:spPr>
          <a:xfrm>
            <a:off x="3764280" y="1524000"/>
            <a:ext cx="1485900" cy="1143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4" name="Straight Connector 123"/>
          <p:cNvCxnSpPr/>
          <p:nvPr/>
        </p:nvCxnSpPr>
        <p:spPr>
          <a:xfrm>
            <a:off x="3863340" y="1828800"/>
            <a:ext cx="128778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5" name="TextBox 124"/>
          <p:cNvSpPr txBox="1"/>
          <p:nvPr/>
        </p:nvSpPr>
        <p:spPr>
          <a:xfrm>
            <a:off x="3815839" y="1971308"/>
            <a:ext cx="1485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Registration</a:t>
            </a:r>
            <a:endParaRPr lang="en-US" dirty="0"/>
          </a:p>
        </p:txBody>
      </p:sp>
      <p:sp>
        <p:nvSpPr>
          <p:cNvPr id="126" name="TextBox 125"/>
          <p:cNvSpPr txBox="1"/>
          <p:nvPr/>
        </p:nvSpPr>
        <p:spPr>
          <a:xfrm>
            <a:off x="4235829" y="1535875"/>
            <a:ext cx="69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1.0</a:t>
            </a:r>
          </a:p>
        </p:txBody>
      </p:sp>
      <p:cxnSp>
        <p:nvCxnSpPr>
          <p:cNvPr id="127" name="Straight Connector 126"/>
          <p:cNvCxnSpPr/>
          <p:nvPr/>
        </p:nvCxnSpPr>
        <p:spPr>
          <a:xfrm>
            <a:off x="2278380" y="914400"/>
            <a:ext cx="217932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8" name="Straight Arrow Connector 127"/>
          <p:cNvCxnSpPr/>
          <p:nvPr/>
        </p:nvCxnSpPr>
        <p:spPr>
          <a:xfrm>
            <a:off x="4457700" y="914400"/>
            <a:ext cx="0" cy="6096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9" name="Straight Connector 128"/>
          <p:cNvCxnSpPr/>
          <p:nvPr/>
        </p:nvCxnSpPr>
        <p:spPr>
          <a:xfrm>
            <a:off x="5052060" y="2514600"/>
            <a:ext cx="237744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/>
          <p:nvPr/>
        </p:nvCxnSpPr>
        <p:spPr>
          <a:xfrm>
            <a:off x="8321040" y="4876800"/>
            <a:ext cx="99060" cy="15240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H="1">
            <a:off x="4853940" y="1066800"/>
            <a:ext cx="6042660" cy="762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>
            <a:off x="4853940" y="1143000"/>
            <a:ext cx="0" cy="4572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>
            <a:endCxn id="123" idx="7"/>
          </p:cNvCxnSpPr>
          <p:nvPr/>
        </p:nvCxnSpPr>
        <p:spPr>
          <a:xfrm flipH="1">
            <a:off x="5032576" y="1600200"/>
            <a:ext cx="4675306" cy="911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10896600" y="1066800"/>
            <a:ext cx="0" cy="2286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5" name="TextBox 134"/>
          <p:cNvSpPr txBox="1"/>
          <p:nvPr/>
        </p:nvSpPr>
        <p:spPr>
          <a:xfrm>
            <a:off x="5745480" y="685804"/>
            <a:ext cx="4556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Registration For Employee</a:t>
            </a:r>
          </a:p>
        </p:txBody>
      </p:sp>
      <p:sp>
        <p:nvSpPr>
          <p:cNvPr id="136" name="TextBox 135"/>
          <p:cNvSpPr txBox="1"/>
          <p:nvPr/>
        </p:nvSpPr>
        <p:spPr>
          <a:xfrm>
            <a:off x="6141720" y="990604"/>
            <a:ext cx="4358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Admin &amp; User</a:t>
            </a:r>
          </a:p>
        </p:txBody>
      </p:sp>
      <p:sp>
        <p:nvSpPr>
          <p:cNvPr id="137" name="TextBox 136"/>
          <p:cNvSpPr txBox="1"/>
          <p:nvPr/>
        </p:nvSpPr>
        <p:spPr>
          <a:xfrm>
            <a:off x="6141720" y="1295404"/>
            <a:ext cx="4556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Add new user</a:t>
            </a:r>
          </a:p>
        </p:txBody>
      </p:sp>
      <p:cxnSp>
        <p:nvCxnSpPr>
          <p:cNvPr id="138" name="Straight Arrow Connector 137"/>
          <p:cNvCxnSpPr/>
          <p:nvPr/>
        </p:nvCxnSpPr>
        <p:spPr>
          <a:xfrm flipH="1">
            <a:off x="5151124" y="1981200"/>
            <a:ext cx="4556759" cy="149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9" name="TextBox 138"/>
          <p:cNvSpPr txBox="1"/>
          <p:nvPr/>
        </p:nvSpPr>
        <p:spPr>
          <a:xfrm>
            <a:off x="5349240" y="1600204"/>
            <a:ext cx="4358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Registration For available room and room details</a:t>
            </a:r>
          </a:p>
        </p:txBody>
      </p:sp>
      <p:sp>
        <p:nvSpPr>
          <p:cNvPr id="140" name="Oval 139"/>
          <p:cNvSpPr/>
          <p:nvPr/>
        </p:nvSpPr>
        <p:spPr>
          <a:xfrm>
            <a:off x="3070860" y="3429000"/>
            <a:ext cx="2080260" cy="1143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TextBox 140"/>
          <p:cNvSpPr txBox="1"/>
          <p:nvPr/>
        </p:nvSpPr>
        <p:spPr>
          <a:xfrm>
            <a:off x="3665220" y="3352800"/>
            <a:ext cx="69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3.0</a:t>
            </a:r>
          </a:p>
        </p:txBody>
      </p:sp>
      <p:cxnSp>
        <p:nvCxnSpPr>
          <p:cNvPr id="142" name="Straight Arrow Connector 141"/>
          <p:cNvCxnSpPr>
            <a:endCxn id="143" idx="1"/>
          </p:cNvCxnSpPr>
          <p:nvPr/>
        </p:nvCxnSpPr>
        <p:spPr>
          <a:xfrm>
            <a:off x="7429500" y="2514600"/>
            <a:ext cx="7467" cy="15389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3" name="Oval 142"/>
          <p:cNvSpPr/>
          <p:nvPr/>
        </p:nvSpPr>
        <p:spPr>
          <a:xfrm>
            <a:off x="7132320" y="3886200"/>
            <a:ext cx="2080260" cy="1143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TextBox 143"/>
          <p:cNvSpPr txBox="1"/>
          <p:nvPr/>
        </p:nvSpPr>
        <p:spPr>
          <a:xfrm>
            <a:off x="7825740" y="3810000"/>
            <a:ext cx="69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4.0</a:t>
            </a:r>
          </a:p>
        </p:txBody>
      </p:sp>
      <p:cxnSp>
        <p:nvCxnSpPr>
          <p:cNvPr id="145" name="Straight Connector 144"/>
          <p:cNvCxnSpPr/>
          <p:nvPr/>
        </p:nvCxnSpPr>
        <p:spPr>
          <a:xfrm flipV="1">
            <a:off x="3301340" y="3657600"/>
            <a:ext cx="1552600" cy="1187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flipV="1">
            <a:off x="7327075" y="4114801"/>
            <a:ext cx="1687385" cy="4156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7" name="TextBox 146"/>
          <p:cNvSpPr txBox="1"/>
          <p:nvPr/>
        </p:nvSpPr>
        <p:spPr>
          <a:xfrm>
            <a:off x="3170712" y="3645724"/>
            <a:ext cx="19169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  Room Info            management</a:t>
            </a:r>
            <a:endParaRPr lang="en-US" dirty="0"/>
          </a:p>
        </p:txBody>
      </p:sp>
      <p:sp>
        <p:nvSpPr>
          <p:cNvPr id="149" name="Oval 148"/>
          <p:cNvSpPr/>
          <p:nvPr/>
        </p:nvSpPr>
        <p:spPr>
          <a:xfrm>
            <a:off x="8816340" y="2438400"/>
            <a:ext cx="1684020" cy="9906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TextBox 149"/>
          <p:cNvSpPr txBox="1"/>
          <p:nvPr/>
        </p:nvSpPr>
        <p:spPr>
          <a:xfrm>
            <a:off x="9113520" y="2819400"/>
            <a:ext cx="11887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Login</a:t>
            </a:r>
            <a:endParaRPr lang="en-US" dirty="0"/>
          </a:p>
        </p:txBody>
      </p:sp>
      <p:sp>
        <p:nvSpPr>
          <p:cNvPr id="151" name="TextBox 150"/>
          <p:cNvSpPr txBox="1"/>
          <p:nvPr/>
        </p:nvSpPr>
        <p:spPr>
          <a:xfrm>
            <a:off x="9311640" y="2362200"/>
            <a:ext cx="69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2.0</a:t>
            </a:r>
          </a:p>
        </p:txBody>
      </p:sp>
      <p:cxnSp>
        <p:nvCxnSpPr>
          <p:cNvPr id="152" name="Straight Connector 151"/>
          <p:cNvCxnSpPr/>
          <p:nvPr/>
        </p:nvCxnSpPr>
        <p:spPr>
          <a:xfrm>
            <a:off x="8915400" y="2743200"/>
            <a:ext cx="14859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>
            <a:endCxn id="149" idx="2"/>
          </p:cNvCxnSpPr>
          <p:nvPr/>
        </p:nvCxnSpPr>
        <p:spPr>
          <a:xfrm flipV="1">
            <a:off x="1882140" y="2933700"/>
            <a:ext cx="6934200" cy="381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/>
          <p:nvPr/>
        </p:nvCxnSpPr>
        <p:spPr>
          <a:xfrm>
            <a:off x="1684020" y="3657600"/>
            <a:ext cx="1485900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5" name="Straight Arrow Connector 154"/>
          <p:cNvCxnSpPr/>
          <p:nvPr/>
        </p:nvCxnSpPr>
        <p:spPr>
          <a:xfrm>
            <a:off x="1485900" y="4343400"/>
            <a:ext cx="1684020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6" name="TextBox 155"/>
          <p:cNvSpPr txBox="1"/>
          <p:nvPr/>
        </p:nvSpPr>
        <p:spPr>
          <a:xfrm>
            <a:off x="1573085" y="3164779"/>
            <a:ext cx="2179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Booking Room</a:t>
            </a:r>
          </a:p>
        </p:txBody>
      </p:sp>
      <p:sp>
        <p:nvSpPr>
          <p:cNvPr id="157" name="TextBox 156"/>
          <p:cNvSpPr txBox="1"/>
          <p:nvPr/>
        </p:nvSpPr>
        <p:spPr>
          <a:xfrm>
            <a:off x="1414649" y="3926778"/>
            <a:ext cx="21793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Check Room Availability</a:t>
            </a:r>
          </a:p>
        </p:txBody>
      </p:sp>
      <p:cxnSp>
        <p:nvCxnSpPr>
          <p:cNvPr id="158" name="Straight Arrow Connector 157"/>
          <p:cNvCxnSpPr/>
          <p:nvPr/>
        </p:nvCxnSpPr>
        <p:spPr>
          <a:xfrm>
            <a:off x="3566160" y="2362200"/>
            <a:ext cx="0" cy="11430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flipH="1">
            <a:off x="3566160" y="2362200"/>
            <a:ext cx="29718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0" name="TextBox 159"/>
          <p:cNvSpPr txBox="1"/>
          <p:nvPr/>
        </p:nvSpPr>
        <p:spPr>
          <a:xfrm>
            <a:off x="2852453" y="2482937"/>
            <a:ext cx="21793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Room details</a:t>
            </a:r>
          </a:p>
        </p:txBody>
      </p:sp>
      <p:sp>
        <p:nvSpPr>
          <p:cNvPr id="161" name="Oval 160"/>
          <p:cNvSpPr/>
          <p:nvPr/>
        </p:nvSpPr>
        <p:spPr>
          <a:xfrm>
            <a:off x="5448300" y="5029200"/>
            <a:ext cx="2080260" cy="114300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TextBox 161"/>
          <p:cNvSpPr txBox="1"/>
          <p:nvPr/>
        </p:nvSpPr>
        <p:spPr>
          <a:xfrm>
            <a:off x="5448300" y="5334000"/>
            <a:ext cx="2080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Account management</a:t>
            </a:r>
            <a:endParaRPr lang="en-US" dirty="0"/>
          </a:p>
        </p:txBody>
      </p:sp>
      <p:cxnSp>
        <p:nvCxnSpPr>
          <p:cNvPr id="163" name="Straight Connector 162"/>
          <p:cNvCxnSpPr/>
          <p:nvPr/>
        </p:nvCxnSpPr>
        <p:spPr>
          <a:xfrm>
            <a:off x="5646420" y="5334000"/>
            <a:ext cx="168402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4" name="TextBox 163"/>
          <p:cNvSpPr txBox="1"/>
          <p:nvPr/>
        </p:nvSpPr>
        <p:spPr>
          <a:xfrm>
            <a:off x="6141720" y="5029200"/>
            <a:ext cx="693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5.0</a:t>
            </a:r>
          </a:p>
        </p:txBody>
      </p:sp>
      <p:cxnSp>
        <p:nvCxnSpPr>
          <p:cNvPr id="165" name="Straight Arrow Connector 164"/>
          <p:cNvCxnSpPr>
            <a:stCxn id="166" idx="1"/>
          </p:cNvCxnSpPr>
          <p:nvPr/>
        </p:nvCxnSpPr>
        <p:spPr>
          <a:xfrm>
            <a:off x="3665220" y="5597103"/>
            <a:ext cx="0" cy="57510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6" name="TextBox 165"/>
          <p:cNvSpPr txBox="1"/>
          <p:nvPr/>
        </p:nvSpPr>
        <p:spPr>
          <a:xfrm>
            <a:off x="3665220" y="5181604"/>
            <a:ext cx="21793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Payment </a:t>
            </a:r>
            <a:r>
              <a:rPr lang="en-US" sz="2400" dirty="0" err="1"/>
              <a:t>Successfull</a:t>
            </a:r>
            <a:endParaRPr lang="en-US" sz="2400" dirty="0"/>
          </a:p>
        </p:txBody>
      </p:sp>
      <p:cxnSp>
        <p:nvCxnSpPr>
          <p:cNvPr id="167" name="Straight Arrow Connector 166"/>
          <p:cNvCxnSpPr/>
          <p:nvPr/>
        </p:nvCxnSpPr>
        <p:spPr>
          <a:xfrm flipH="1">
            <a:off x="4259580" y="6400800"/>
            <a:ext cx="4160520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8" name="Straight Connector 167"/>
          <p:cNvCxnSpPr>
            <a:stCxn id="166" idx="1"/>
            <a:endCxn id="161" idx="2"/>
          </p:cNvCxnSpPr>
          <p:nvPr/>
        </p:nvCxnSpPr>
        <p:spPr>
          <a:xfrm>
            <a:off x="3665220" y="5597100"/>
            <a:ext cx="1783080" cy="36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9" name="TextBox 168"/>
          <p:cNvSpPr txBox="1"/>
          <p:nvPr/>
        </p:nvSpPr>
        <p:spPr>
          <a:xfrm rot="15959544">
            <a:off x="7527689" y="5070904"/>
            <a:ext cx="167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Update</a:t>
            </a:r>
          </a:p>
          <a:p>
            <a:r>
              <a:rPr lang="en-US" sz="2400" dirty="0"/>
              <a:t> User info</a:t>
            </a:r>
          </a:p>
        </p:txBody>
      </p:sp>
      <p:cxnSp>
        <p:nvCxnSpPr>
          <p:cNvPr id="170" name="Straight Arrow Connector 169"/>
          <p:cNvCxnSpPr>
            <a:endCxn id="149" idx="5"/>
          </p:cNvCxnSpPr>
          <p:nvPr/>
        </p:nvCxnSpPr>
        <p:spPr>
          <a:xfrm flipH="1">
            <a:off x="10253742" y="3200400"/>
            <a:ext cx="940038" cy="8353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1" name="TextBox 170"/>
          <p:cNvSpPr txBox="1"/>
          <p:nvPr/>
        </p:nvSpPr>
        <p:spPr>
          <a:xfrm>
            <a:off x="10401300" y="2438404"/>
            <a:ext cx="21793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Sign in </a:t>
            </a:r>
          </a:p>
          <a:p>
            <a:r>
              <a:rPr lang="en-US" sz="2400" dirty="0"/>
              <a:t>as </a:t>
            </a:r>
          </a:p>
          <a:p>
            <a:r>
              <a:rPr lang="en-US" sz="2400" dirty="0"/>
              <a:t>Admin</a:t>
            </a:r>
          </a:p>
        </p:txBody>
      </p:sp>
      <p:cxnSp>
        <p:nvCxnSpPr>
          <p:cNvPr id="172" name="Straight Arrow Connector 171"/>
          <p:cNvCxnSpPr>
            <a:endCxn id="161" idx="1"/>
          </p:cNvCxnSpPr>
          <p:nvPr/>
        </p:nvCxnSpPr>
        <p:spPr>
          <a:xfrm>
            <a:off x="1258784" y="5189517"/>
            <a:ext cx="4494163" cy="707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3" name="TextBox 172"/>
          <p:cNvSpPr txBox="1"/>
          <p:nvPr/>
        </p:nvSpPr>
        <p:spPr>
          <a:xfrm>
            <a:off x="966850" y="5110352"/>
            <a:ext cx="4556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Make payment</a:t>
            </a:r>
          </a:p>
        </p:txBody>
      </p:sp>
      <p:cxnSp>
        <p:nvCxnSpPr>
          <p:cNvPr id="175" name="Straight Connector 174"/>
          <p:cNvCxnSpPr/>
          <p:nvPr/>
        </p:nvCxnSpPr>
        <p:spPr>
          <a:xfrm flipH="1">
            <a:off x="4259580" y="6519553"/>
            <a:ext cx="5941324" cy="3364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8" name="TextBox 177"/>
          <p:cNvSpPr txBox="1"/>
          <p:nvPr/>
        </p:nvSpPr>
        <p:spPr>
          <a:xfrm>
            <a:off x="7231380" y="4267200"/>
            <a:ext cx="21793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User Info management</a:t>
            </a:r>
            <a:endParaRPr lang="en-US" dirty="0"/>
          </a:p>
        </p:txBody>
      </p:sp>
      <p:sp>
        <p:nvSpPr>
          <p:cNvPr id="179" name="TextBox 178"/>
          <p:cNvSpPr txBox="1"/>
          <p:nvPr/>
        </p:nvSpPr>
        <p:spPr>
          <a:xfrm>
            <a:off x="4953000" y="2438400"/>
            <a:ext cx="24765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User info</a:t>
            </a:r>
          </a:p>
        </p:txBody>
      </p:sp>
      <p:sp>
        <p:nvSpPr>
          <p:cNvPr id="180" name="TextBox 179"/>
          <p:cNvSpPr txBox="1"/>
          <p:nvPr/>
        </p:nvSpPr>
        <p:spPr>
          <a:xfrm>
            <a:off x="7429500" y="2514604"/>
            <a:ext cx="21793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Sign in </a:t>
            </a:r>
          </a:p>
          <a:p>
            <a:r>
              <a:rPr lang="en-US" sz="2400" dirty="0"/>
              <a:t>As User</a:t>
            </a:r>
          </a:p>
        </p:txBody>
      </p:sp>
      <p:sp>
        <p:nvSpPr>
          <p:cNvPr id="181" name="TextBox 180"/>
          <p:cNvSpPr txBox="1"/>
          <p:nvPr/>
        </p:nvSpPr>
        <p:spPr>
          <a:xfrm rot="16200000">
            <a:off x="9042983" y="4325231"/>
            <a:ext cx="20138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Sign in </a:t>
            </a:r>
          </a:p>
          <a:p>
            <a:r>
              <a:rPr lang="en-US" sz="2400" dirty="0"/>
              <a:t>As Employee</a:t>
            </a:r>
          </a:p>
        </p:txBody>
      </p:sp>
      <p:cxnSp>
        <p:nvCxnSpPr>
          <p:cNvPr id="182" name="Straight Arrow Connector 181"/>
          <p:cNvCxnSpPr/>
          <p:nvPr/>
        </p:nvCxnSpPr>
        <p:spPr>
          <a:xfrm flipH="1" flipV="1">
            <a:off x="9906000" y="3429000"/>
            <a:ext cx="297180" cy="31242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/>
          <p:nvPr/>
        </p:nvCxnSpPr>
        <p:spPr>
          <a:xfrm flipH="1">
            <a:off x="11590020" y="2133600"/>
            <a:ext cx="99060" cy="44958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4" name="Straight Arrow Connector 183"/>
          <p:cNvCxnSpPr/>
          <p:nvPr/>
        </p:nvCxnSpPr>
        <p:spPr>
          <a:xfrm flipH="1">
            <a:off x="4160520" y="6629400"/>
            <a:ext cx="7429500" cy="762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6" name="Straight Arrow Connector 195"/>
          <p:cNvCxnSpPr/>
          <p:nvPr/>
        </p:nvCxnSpPr>
        <p:spPr>
          <a:xfrm>
            <a:off x="3538847" y="4512623"/>
            <a:ext cx="118753" cy="29688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7" name="Straight Arrow Connector 196"/>
          <p:cNvCxnSpPr/>
          <p:nvPr/>
        </p:nvCxnSpPr>
        <p:spPr>
          <a:xfrm flipH="1" flipV="1">
            <a:off x="1757548" y="5925787"/>
            <a:ext cx="223652" cy="17021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8" name="Straight Arrow Connector 197"/>
          <p:cNvCxnSpPr/>
          <p:nvPr/>
        </p:nvCxnSpPr>
        <p:spPr>
          <a:xfrm flipH="1" flipV="1">
            <a:off x="8122723" y="3752605"/>
            <a:ext cx="273132" cy="13062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9" name="TextBox 198"/>
          <p:cNvSpPr txBox="1"/>
          <p:nvPr/>
        </p:nvSpPr>
        <p:spPr>
          <a:xfrm rot="16200000">
            <a:off x="10379456" y="5163236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Given </a:t>
            </a:r>
            <a:r>
              <a:rPr lang="en-US" dirty="0" err="1"/>
              <a:t>ID&amp;Password</a:t>
            </a:r>
            <a:endParaRPr lang="en-US" dirty="0"/>
          </a:p>
        </p:txBody>
      </p:sp>
      <p:sp>
        <p:nvSpPr>
          <p:cNvPr id="210" name="Rectangle 209"/>
          <p:cNvSpPr/>
          <p:nvPr/>
        </p:nvSpPr>
        <p:spPr>
          <a:xfrm>
            <a:off x="1270660" y="5700155"/>
            <a:ext cx="1828801" cy="19000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TextBox 211"/>
          <p:cNvSpPr txBox="1"/>
          <p:nvPr/>
        </p:nvSpPr>
        <p:spPr>
          <a:xfrm>
            <a:off x="1151907" y="5605643"/>
            <a:ext cx="2272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 D1 Employee database</a:t>
            </a:r>
            <a:endParaRPr lang="en-US" sz="1200" dirty="0"/>
          </a:p>
        </p:txBody>
      </p:sp>
      <p:cxnSp>
        <p:nvCxnSpPr>
          <p:cNvPr id="214" name="Straight Connector 213"/>
          <p:cNvCxnSpPr/>
          <p:nvPr/>
        </p:nvCxnSpPr>
        <p:spPr>
          <a:xfrm flipH="1">
            <a:off x="1484416" y="5700156"/>
            <a:ext cx="11875" cy="20188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9" name="Rectangle 218"/>
          <p:cNvSpPr/>
          <p:nvPr/>
        </p:nvSpPr>
        <p:spPr>
          <a:xfrm>
            <a:off x="3619995" y="4783776"/>
            <a:ext cx="1828801" cy="19000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0" name="Straight Connector 219"/>
          <p:cNvCxnSpPr/>
          <p:nvPr/>
        </p:nvCxnSpPr>
        <p:spPr>
          <a:xfrm flipH="1">
            <a:off x="3916878" y="4771901"/>
            <a:ext cx="11875" cy="20188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1" name="TextBox 220"/>
          <p:cNvSpPr txBox="1"/>
          <p:nvPr/>
        </p:nvSpPr>
        <p:spPr>
          <a:xfrm>
            <a:off x="3600102" y="4717476"/>
            <a:ext cx="21793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D2  Room database</a:t>
            </a:r>
            <a:endParaRPr lang="en-US" sz="1200" dirty="0"/>
          </a:p>
        </p:txBody>
      </p:sp>
      <p:sp>
        <p:nvSpPr>
          <p:cNvPr id="222" name="Rectangle 221"/>
          <p:cNvSpPr/>
          <p:nvPr/>
        </p:nvSpPr>
        <p:spPr>
          <a:xfrm>
            <a:off x="7572498" y="3534888"/>
            <a:ext cx="1828801" cy="19000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7" name="Straight Connector 226"/>
          <p:cNvCxnSpPr/>
          <p:nvPr/>
        </p:nvCxnSpPr>
        <p:spPr>
          <a:xfrm flipH="1">
            <a:off x="7847611" y="3536868"/>
            <a:ext cx="11875" cy="20188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8" name="TextBox 227"/>
          <p:cNvSpPr txBox="1"/>
          <p:nvPr/>
        </p:nvSpPr>
        <p:spPr>
          <a:xfrm>
            <a:off x="7519059" y="3455720"/>
            <a:ext cx="21793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D3  User database</a:t>
            </a:r>
            <a:endParaRPr lang="en-US" sz="1200" dirty="0"/>
          </a:p>
        </p:txBody>
      </p:sp>
      <p:sp>
        <p:nvSpPr>
          <p:cNvPr id="95" name="TextBox 94"/>
          <p:cNvSpPr txBox="1"/>
          <p:nvPr/>
        </p:nvSpPr>
        <p:spPr>
          <a:xfrm>
            <a:off x="308758" y="178130"/>
            <a:ext cx="26006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LEVEL-1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itle 92"/>
          <p:cNvSpPr>
            <a:spLocks noGrp="1"/>
          </p:cNvSpPr>
          <p:nvPr>
            <p:ph type="title"/>
          </p:nvPr>
        </p:nvSpPr>
        <p:spPr>
          <a:xfrm>
            <a:off x="0" y="-368134"/>
            <a:ext cx="10515600" cy="1325563"/>
          </a:xfrm>
        </p:spPr>
        <p:txBody>
          <a:bodyPr/>
          <a:lstStyle/>
          <a:p>
            <a:r>
              <a:rPr lang="en-US" b="1" dirty="0"/>
              <a:t>ER DAIGRAM</a:t>
            </a:r>
          </a:p>
        </p:txBody>
      </p:sp>
      <p:sp>
        <p:nvSpPr>
          <p:cNvPr id="94" name="Rectangle 93"/>
          <p:cNvSpPr/>
          <p:nvPr/>
        </p:nvSpPr>
        <p:spPr>
          <a:xfrm>
            <a:off x="1294411" y="1045028"/>
            <a:ext cx="748145" cy="40376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/>
          <p:cNvSpPr txBox="1"/>
          <p:nvPr/>
        </p:nvSpPr>
        <p:spPr>
          <a:xfrm>
            <a:off x="1270659" y="1033154"/>
            <a:ext cx="783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Login</a:t>
            </a:r>
          </a:p>
        </p:txBody>
      </p:sp>
      <p:sp>
        <p:nvSpPr>
          <p:cNvPr id="96" name="Oval 95"/>
          <p:cNvSpPr/>
          <p:nvPr/>
        </p:nvSpPr>
        <p:spPr>
          <a:xfrm>
            <a:off x="0" y="926278"/>
            <a:ext cx="831273" cy="498763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7" name="Oval 96"/>
          <p:cNvSpPr/>
          <p:nvPr/>
        </p:nvSpPr>
        <p:spPr>
          <a:xfrm>
            <a:off x="0" y="1399310"/>
            <a:ext cx="1056904" cy="476992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8" name="Oval 97"/>
          <p:cNvSpPr/>
          <p:nvPr/>
        </p:nvSpPr>
        <p:spPr>
          <a:xfrm>
            <a:off x="0" y="1907969"/>
            <a:ext cx="1005444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/>
          <p:cNvSpPr txBox="1"/>
          <p:nvPr/>
        </p:nvSpPr>
        <p:spPr>
          <a:xfrm>
            <a:off x="176151" y="1945575"/>
            <a:ext cx="783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Name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0" y="971798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err="1"/>
              <a:t>Login_Id</a:t>
            </a:r>
            <a:endParaRPr lang="en-US" u="sng" dirty="0"/>
          </a:p>
        </p:txBody>
      </p:sp>
      <p:sp>
        <p:nvSpPr>
          <p:cNvPr id="101" name="TextBox 100"/>
          <p:cNvSpPr txBox="1"/>
          <p:nvPr/>
        </p:nvSpPr>
        <p:spPr>
          <a:xfrm>
            <a:off x="0" y="1314202"/>
            <a:ext cx="10925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Login_</a:t>
            </a:r>
          </a:p>
          <a:p>
            <a:r>
              <a:rPr lang="en-US" sz="1600" dirty="0"/>
              <a:t>password</a:t>
            </a:r>
          </a:p>
        </p:txBody>
      </p:sp>
      <p:cxnSp>
        <p:nvCxnSpPr>
          <p:cNvPr id="103" name="Straight Connector 102"/>
          <p:cNvCxnSpPr>
            <a:endCxn id="96" idx="6"/>
          </p:cNvCxnSpPr>
          <p:nvPr/>
        </p:nvCxnSpPr>
        <p:spPr>
          <a:xfrm flipH="1" flipV="1">
            <a:off x="831273" y="1175660"/>
            <a:ext cx="451266" cy="8768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>
            <a:stCxn id="94" idx="2"/>
            <a:endCxn id="101" idx="3"/>
          </p:cNvCxnSpPr>
          <p:nvPr/>
        </p:nvCxnSpPr>
        <p:spPr>
          <a:xfrm flipH="1">
            <a:off x="1092530" y="1448789"/>
            <a:ext cx="575954" cy="15780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stCxn id="94" idx="2"/>
            <a:endCxn id="98" idx="6"/>
          </p:cNvCxnSpPr>
          <p:nvPr/>
        </p:nvCxnSpPr>
        <p:spPr>
          <a:xfrm flipH="1">
            <a:off x="1005444" y="1448789"/>
            <a:ext cx="663040" cy="66106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>
            <a:stCxn id="128" idx="1"/>
            <a:endCxn id="129" idx="3"/>
          </p:cNvCxnSpPr>
          <p:nvPr/>
        </p:nvCxnSpPr>
        <p:spPr>
          <a:xfrm flipH="1">
            <a:off x="4168238" y="1169720"/>
            <a:ext cx="973778" cy="4750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>
            <a:stCxn id="129" idx="1"/>
            <a:endCxn id="95" idx="3"/>
          </p:cNvCxnSpPr>
          <p:nvPr/>
        </p:nvCxnSpPr>
        <p:spPr>
          <a:xfrm flipH="1">
            <a:off x="2054430" y="1217222"/>
            <a:ext cx="1056905" cy="59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8" name="Rectangle 127"/>
          <p:cNvSpPr/>
          <p:nvPr/>
        </p:nvSpPr>
        <p:spPr>
          <a:xfrm>
            <a:off x="5142016" y="914400"/>
            <a:ext cx="926275" cy="51064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User</a:t>
            </a:r>
          </a:p>
        </p:txBody>
      </p:sp>
      <p:sp>
        <p:nvSpPr>
          <p:cNvPr id="129" name="Diamond 128"/>
          <p:cNvSpPr/>
          <p:nvPr/>
        </p:nvSpPr>
        <p:spPr>
          <a:xfrm>
            <a:off x="3111335" y="961903"/>
            <a:ext cx="1056903" cy="510638"/>
          </a:xfrm>
          <a:prstGeom prst="diamond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Has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5140039" y="5377543"/>
            <a:ext cx="1189510" cy="51063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Employee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9615057" y="886691"/>
            <a:ext cx="811480" cy="46709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Diamond 150"/>
          <p:cNvSpPr/>
          <p:nvPr/>
        </p:nvSpPr>
        <p:spPr>
          <a:xfrm>
            <a:off x="7327075" y="5377543"/>
            <a:ext cx="1472540" cy="510639"/>
          </a:xfrm>
          <a:prstGeom prst="diamond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2" name="Diamond 151"/>
          <p:cNvSpPr/>
          <p:nvPr/>
        </p:nvSpPr>
        <p:spPr>
          <a:xfrm>
            <a:off x="9603176" y="2620490"/>
            <a:ext cx="1298371" cy="510639"/>
          </a:xfrm>
          <a:prstGeom prst="diamond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Has</a:t>
            </a:r>
          </a:p>
        </p:txBody>
      </p:sp>
      <p:sp>
        <p:nvSpPr>
          <p:cNvPr id="153" name="Diamond 152"/>
          <p:cNvSpPr/>
          <p:nvPr/>
        </p:nvSpPr>
        <p:spPr>
          <a:xfrm>
            <a:off x="7018317" y="920338"/>
            <a:ext cx="1318160" cy="510639"/>
          </a:xfrm>
          <a:prstGeom prst="diamond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Book</a:t>
            </a:r>
          </a:p>
        </p:txBody>
      </p:sp>
      <p:sp>
        <p:nvSpPr>
          <p:cNvPr id="154" name="TextBox 153"/>
          <p:cNvSpPr txBox="1"/>
          <p:nvPr/>
        </p:nvSpPr>
        <p:spPr>
          <a:xfrm>
            <a:off x="9672453" y="920338"/>
            <a:ext cx="754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Room</a:t>
            </a:r>
          </a:p>
        </p:txBody>
      </p:sp>
      <p:cxnSp>
        <p:nvCxnSpPr>
          <p:cNvPr id="156" name="Straight Connector 155"/>
          <p:cNvCxnSpPr>
            <a:stCxn id="153" idx="1"/>
            <a:endCxn id="128" idx="3"/>
          </p:cNvCxnSpPr>
          <p:nvPr/>
        </p:nvCxnSpPr>
        <p:spPr>
          <a:xfrm flipH="1" flipV="1">
            <a:off x="6068291" y="1169720"/>
            <a:ext cx="950026" cy="593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>
            <a:stCxn id="94" idx="2"/>
            <a:endCxn id="337" idx="0"/>
          </p:cNvCxnSpPr>
          <p:nvPr/>
        </p:nvCxnSpPr>
        <p:spPr>
          <a:xfrm flipH="1">
            <a:off x="1500249" y="1448789"/>
            <a:ext cx="168235" cy="166056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>
            <a:stCxn id="196" idx="2"/>
            <a:endCxn id="154" idx="3"/>
          </p:cNvCxnSpPr>
          <p:nvPr/>
        </p:nvCxnSpPr>
        <p:spPr>
          <a:xfrm flipH="1" flipV="1">
            <a:off x="10426535" y="1105004"/>
            <a:ext cx="611579" cy="55952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>
            <a:stCxn id="148" idx="1"/>
            <a:endCxn id="153" idx="3"/>
          </p:cNvCxnSpPr>
          <p:nvPr/>
        </p:nvCxnSpPr>
        <p:spPr>
          <a:xfrm flipH="1">
            <a:off x="8336477" y="1120240"/>
            <a:ext cx="1278580" cy="5541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7" name="Oval 176"/>
          <p:cNvSpPr/>
          <p:nvPr/>
        </p:nvSpPr>
        <p:spPr>
          <a:xfrm>
            <a:off x="10972800" y="516577"/>
            <a:ext cx="1005444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/>
          <p:cNvSpPr/>
          <p:nvPr/>
        </p:nvSpPr>
        <p:spPr>
          <a:xfrm>
            <a:off x="11186556" y="1001487"/>
            <a:ext cx="1005444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Type</a:t>
            </a:r>
          </a:p>
        </p:txBody>
      </p:sp>
      <p:sp>
        <p:nvSpPr>
          <p:cNvPr id="191" name="TextBox 190"/>
          <p:cNvSpPr txBox="1"/>
          <p:nvPr/>
        </p:nvSpPr>
        <p:spPr>
          <a:xfrm>
            <a:off x="11032177" y="524495"/>
            <a:ext cx="981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Number</a:t>
            </a:r>
          </a:p>
        </p:txBody>
      </p:sp>
      <p:sp>
        <p:nvSpPr>
          <p:cNvPr id="196" name="Oval 195"/>
          <p:cNvSpPr/>
          <p:nvPr/>
        </p:nvSpPr>
        <p:spPr>
          <a:xfrm>
            <a:off x="11038114" y="1462646"/>
            <a:ext cx="1005444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Price</a:t>
            </a:r>
          </a:p>
        </p:txBody>
      </p:sp>
      <p:sp>
        <p:nvSpPr>
          <p:cNvPr id="197" name="Oval 196"/>
          <p:cNvSpPr/>
          <p:nvPr/>
        </p:nvSpPr>
        <p:spPr>
          <a:xfrm>
            <a:off x="3463635" y="6430489"/>
            <a:ext cx="1262744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u="sng" dirty="0" err="1"/>
              <a:t>Emp_id</a:t>
            </a:r>
            <a:endParaRPr lang="en-US" u="sng" dirty="0"/>
          </a:p>
        </p:txBody>
      </p:sp>
      <p:cxnSp>
        <p:nvCxnSpPr>
          <p:cNvPr id="198" name="Straight Connector 197"/>
          <p:cNvCxnSpPr>
            <a:stCxn id="178" idx="2"/>
            <a:endCxn id="154" idx="3"/>
          </p:cNvCxnSpPr>
          <p:nvPr/>
        </p:nvCxnSpPr>
        <p:spPr>
          <a:xfrm flipH="1" flipV="1">
            <a:off x="10426535" y="1105004"/>
            <a:ext cx="760021" cy="9836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9" name="Straight Connector 198"/>
          <p:cNvCxnSpPr>
            <a:stCxn id="191" idx="1"/>
            <a:endCxn id="154" idx="3"/>
          </p:cNvCxnSpPr>
          <p:nvPr/>
        </p:nvCxnSpPr>
        <p:spPr>
          <a:xfrm flipH="1">
            <a:off x="10426535" y="709161"/>
            <a:ext cx="605642" cy="39584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8" name="Straight Connector 227"/>
          <p:cNvCxnSpPr>
            <a:stCxn id="309" idx="1"/>
            <a:endCxn id="147" idx="2"/>
          </p:cNvCxnSpPr>
          <p:nvPr/>
        </p:nvCxnSpPr>
        <p:spPr>
          <a:xfrm flipH="1" flipV="1">
            <a:off x="5734794" y="5888182"/>
            <a:ext cx="830281" cy="31925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9" name="Straight Connector 228"/>
          <p:cNvCxnSpPr>
            <a:stCxn id="154" idx="2"/>
            <a:endCxn id="152" idx="0"/>
          </p:cNvCxnSpPr>
          <p:nvPr/>
        </p:nvCxnSpPr>
        <p:spPr>
          <a:xfrm>
            <a:off x="10049494" y="1289670"/>
            <a:ext cx="202868" cy="133082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0" name="Straight Connector 239"/>
          <p:cNvCxnSpPr>
            <a:stCxn id="262" idx="2"/>
            <a:endCxn id="243" idx="3"/>
          </p:cNvCxnSpPr>
          <p:nvPr/>
        </p:nvCxnSpPr>
        <p:spPr>
          <a:xfrm flipH="1" flipV="1">
            <a:off x="10759044" y="5619606"/>
            <a:ext cx="308759" cy="13992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1" name="Straight Connector 240"/>
          <p:cNvCxnSpPr>
            <a:stCxn id="242" idx="0"/>
            <a:endCxn id="152" idx="2"/>
          </p:cNvCxnSpPr>
          <p:nvPr/>
        </p:nvCxnSpPr>
        <p:spPr>
          <a:xfrm flipH="1" flipV="1">
            <a:off x="10252362" y="3131129"/>
            <a:ext cx="45523" cy="226027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2" name="Rectangle 241"/>
          <p:cNvSpPr/>
          <p:nvPr/>
        </p:nvSpPr>
        <p:spPr>
          <a:xfrm>
            <a:off x="9805059" y="5391399"/>
            <a:ext cx="985652" cy="48688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3" name="TextBox 242"/>
          <p:cNvSpPr txBox="1"/>
          <p:nvPr/>
        </p:nvSpPr>
        <p:spPr>
          <a:xfrm>
            <a:off x="9735787" y="5434940"/>
            <a:ext cx="1023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Facilities</a:t>
            </a:r>
          </a:p>
        </p:txBody>
      </p:sp>
      <p:sp>
        <p:nvSpPr>
          <p:cNvPr id="255" name="Oval 254"/>
          <p:cNvSpPr/>
          <p:nvPr/>
        </p:nvSpPr>
        <p:spPr>
          <a:xfrm>
            <a:off x="11079678" y="6113813"/>
            <a:ext cx="940128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6" name="Oval 255"/>
          <p:cNvSpPr/>
          <p:nvPr/>
        </p:nvSpPr>
        <p:spPr>
          <a:xfrm>
            <a:off x="10960925" y="5149931"/>
            <a:ext cx="1231075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7" name="TextBox 256"/>
          <p:cNvSpPr txBox="1"/>
          <p:nvPr/>
        </p:nvSpPr>
        <p:spPr>
          <a:xfrm>
            <a:off x="11044052" y="5159829"/>
            <a:ext cx="1147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Ac_Name</a:t>
            </a:r>
            <a:endParaRPr lang="en-US" dirty="0"/>
          </a:p>
        </p:txBody>
      </p:sp>
      <p:sp>
        <p:nvSpPr>
          <p:cNvPr id="258" name="TextBox 257"/>
          <p:cNvSpPr txBox="1"/>
          <p:nvPr/>
        </p:nvSpPr>
        <p:spPr>
          <a:xfrm>
            <a:off x="11123221" y="6107876"/>
            <a:ext cx="1068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charges</a:t>
            </a:r>
          </a:p>
        </p:txBody>
      </p:sp>
      <p:cxnSp>
        <p:nvCxnSpPr>
          <p:cNvPr id="259" name="Straight Connector 258"/>
          <p:cNvCxnSpPr>
            <a:stCxn id="256" idx="2"/>
            <a:endCxn id="243" idx="3"/>
          </p:cNvCxnSpPr>
          <p:nvPr/>
        </p:nvCxnSpPr>
        <p:spPr>
          <a:xfrm flipH="1">
            <a:off x="10759044" y="5351812"/>
            <a:ext cx="201881" cy="26779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2" name="Oval 261"/>
          <p:cNvSpPr/>
          <p:nvPr/>
        </p:nvSpPr>
        <p:spPr>
          <a:xfrm>
            <a:off x="11067803" y="5557652"/>
            <a:ext cx="1124197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Name</a:t>
            </a:r>
          </a:p>
        </p:txBody>
      </p:sp>
      <p:cxnSp>
        <p:nvCxnSpPr>
          <p:cNvPr id="285" name="Straight Connector 284"/>
          <p:cNvCxnSpPr>
            <a:stCxn id="258" idx="1"/>
            <a:endCxn id="243" idx="3"/>
          </p:cNvCxnSpPr>
          <p:nvPr/>
        </p:nvCxnSpPr>
        <p:spPr>
          <a:xfrm flipH="1" flipV="1">
            <a:off x="10759044" y="5619606"/>
            <a:ext cx="364177" cy="67293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2" name="Rectangle 291"/>
          <p:cNvSpPr/>
          <p:nvPr/>
        </p:nvSpPr>
        <p:spPr>
          <a:xfrm>
            <a:off x="1041072" y="5351812"/>
            <a:ext cx="985652" cy="51063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Admin</a:t>
            </a:r>
          </a:p>
        </p:txBody>
      </p:sp>
      <p:sp>
        <p:nvSpPr>
          <p:cNvPr id="293" name="TextBox 292"/>
          <p:cNvSpPr txBox="1"/>
          <p:nvPr/>
        </p:nvSpPr>
        <p:spPr>
          <a:xfrm>
            <a:off x="7588331" y="5440878"/>
            <a:ext cx="104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Update</a:t>
            </a:r>
          </a:p>
        </p:txBody>
      </p:sp>
      <p:cxnSp>
        <p:nvCxnSpPr>
          <p:cNvPr id="294" name="Straight Connector 293"/>
          <p:cNvCxnSpPr>
            <a:stCxn id="243" idx="1"/>
            <a:endCxn id="151" idx="3"/>
          </p:cNvCxnSpPr>
          <p:nvPr/>
        </p:nvCxnSpPr>
        <p:spPr>
          <a:xfrm flipH="1">
            <a:off x="8799615" y="5619606"/>
            <a:ext cx="936172" cy="1325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7" name="Straight Connector 296"/>
          <p:cNvCxnSpPr>
            <a:stCxn id="151" idx="1"/>
            <a:endCxn id="147" idx="3"/>
          </p:cNvCxnSpPr>
          <p:nvPr/>
        </p:nvCxnSpPr>
        <p:spPr>
          <a:xfrm flipH="1">
            <a:off x="6329549" y="5632863"/>
            <a:ext cx="997526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4" name="Oval 303"/>
          <p:cNvSpPr/>
          <p:nvPr/>
        </p:nvSpPr>
        <p:spPr>
          <a:xfrm>
            <a:off x="6086102" y="6430489"/>
            <a:ext cx="1262744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Email</a:t>
            </a:r>
          </a:p>
        </p:txBody>
      </p:sp>
      <p:sp>
        <p:nvSpPr>
          <p:cNvPr id="305" name="Oval 304"/>
          <p:cNvSpPr/>
          <p:nvPr/>
        </p:nvSpPr>
        <p:spPr>
          <a:xfrm>
            <a:off x="4789712" y="6430489"/>
            <a:ext cx="1262744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6" name="TextBox 305"/>
          <p:cNvSpPr txBox="1"/>
          <p:nvPr/>
        </p:nvSpPr>
        <p:spPr>
          <a:xfrm>
            <a:off x="4839195" y="6464918"/>
            <a:ext cx="1276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Emp_name</a:t>
            </a:r>
            <a:endParaRPr lang="en-US" dirty="0"/>
          </a:p>
        </p:txBody>
      </p:sp>
      <p:sp>
        <p:nvSpPr>
          <p:cNvPr id="308" name="Oval 307"/>
          <p:cNvSpPr/>
          <p:nvPr/>
        </p:nvSpPr>
        <p:spPr>
          <a:xfrm>
            <a:off x="6487884" y="6000999"/>
            <a:ext cx="1262744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9" name="TextBox 308"/>
          <p:cNvSpPr txBox="1"/>
          <p:nvPr/>
        </p:nvSpPr>
        <p:spPr>
          <a:xfrm>
            <a:off x="6565075" y="6022771"/>
            <a:ext cx="1177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Phone no.</a:t>
            </a:r>
          </a:p>
        </p:txBody>
      </p:sp>
      <p:cxnSp>
        <p:nvCxnSpPr>
          <p:cNvPr id="312" name="Straight Connector 311"/>
          <p:cNvCxnSpPr>
            <a:stCxn id="147" idx="2"/>
            <a:endCxn id="197" idx="7"/>
          </p:cNvCxnSpPr>
          <p:nvPr/>
        </p:nvCxnSpPr>
        <p:spPr>
          <a:xfrm flipH="1">
            <a:off x="4541454" y="5888182"/>
            <a:ext cx="1193340" cy="60143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3" name="Straight Connector 312"/>
          <p:cNvCxnSpPr>
            <a:stCxn id="147" idx="2"/>
            <a:endCxn id="305" idx="0"/>
          </p:cNvCxnSpPr>
          <p:nvPr/>
        </p:nvCxnSpPr>
        <p:spPr>
          <a:xfrm flipH="1">
            <a:off x="5421084" y="5888182"/>
            <a:ext cx="313710" cy="54230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4" name="Straight Connector 313"/>
          <p:cNvCxnSpPr>
            <a:stCxn id="147" idx="2"/>
            <a:endCxn id="304" idx="1"/>
          </p:cNvCxnSpPr>
          <p:nvPr/>
        </p:nvCxnSpPr>
        <p:spPr>
          <a:xfrm>
            <a:off x="5734794" y="5888182"/>
            <a:ext cx="536233" cy="60143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21" name="Oval 320"/>
          <p:cNvSpPr/>
          <p:nvPr/>
        </p:nvSpPr>
        <p:spPr>
          <a:xfrm>
            <a:off x="3265715" y="6006936"/>
            <a:ext cx="1516083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Password</a:t>
            </a:r>
          </a:p>
        </p:txBody>
      </p:sp>
      <p:cxnSp>
        <p:nvCxnSpPr>
          <p:cNvPr id="322" name="Straight Connector 321"/>
          <p:cNvCxnSpPr>
            <a:stCxn id="147" idx="2"/>
            <a:endCxn id="321" idx="6"/>
          </p:cNvCxnSpPr>
          <p:nvPr/>
        </p:nvCxnSpPr>
        <p:spPr>
          <a:xfrm flipH="1">
            <a:off x="4781798" y="5888182"/>
            <a:ext cx="952996" cy="32063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5" name="Straight Connector 334"/>
          <p:cNvCxnSpPr>
            <a:stCxn id="385" idx="4"/>
            <a:endCxn id="128" idx="0"/>
          </p:cNvCxnSpPr>
          <p:nvPr/>
        </p:nvCxnSpPr>
        <p:spPr>
          <a:xfrm flipH="1">
            <a:off x="5605154" y="380011"/>
            <a:ext cx="964871" cy="53438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6" name="Straight Connector 335"/>
          <p:cNvCxnSpPr>
            <a:stCxn id="337" idx="2"/>
            <a:endCxn id="292" idx="0"/>
          </p:cNvCxnSpPr>
          <p:nvPr/>
        </p:nvCxnSpPr>
        <p:spPr>
          <a:xfrm>
            <a:off x="1500249" y="3619995"/>
            <a:ext cx="33649" cy="173181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7" name="Diamond 336"/>
          <p:cNvSpPr/>
          <p:nvPr/>
        </p:nvSpPr>
        <p:spPr>
          <a:xfrm>
            <a:off x="971797" y="3109357"/>
            <a:ext cx="1056903" cy="510638"/>
          </a:xfrm>
          <a:prstGeom prst="diamond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Has</a:t>
            </a:r>
          </a:p>
        </p:txBody>
      </p:sp>
      <p:sp>
        <p:nvSpPr>
          <p:cNvPr id="338" name="Diamond 337"/>
          <p:cNvSpPr/>
          <p:nvPr/>
        </p:nvSpPr>
        <p:spPr>
          <a:xfrm>
            <a:off x="2002970" y="4152406"/>
            <a:ext cx="1056903" cy="510638"/>
          </a:xfrm>
          <a:prstGeom prst="diamond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Has</a:t>
            </a:r>
          </a:p>
        </p:txBody>
      </p:sp>
      <p:cxnSp>
        <p:nvCxnSpPr>
          <p:cNvPr id="354" name="Straight Connector 353"/>
          <p:cNvCxnSpPr>
            <a:stCxn id="359" idx="1"/>
            <a:endCxn id="292" idx="3"/>
          </p:cNvCxnSpPr>
          <p:nvPr/>
        </p:nvCxnSpPr>
        <p:spPr>
          <a:xfrm flipH="1" flipV="1">
            <a:off x="2026724" y="5607132"/>
            <a:ext cx="627410" cy="3364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9" name="Diamond 358"/>
          <p:cNvSpPr/>
          <p:nvPr/>
        </p:nvSpPr>
        <p:spPr>
          <a:xfrm>
            <a:off x="2654134" y="5213269"/>
            <a:ext cx="1252847" cy="855023"/>
          </a:xfrm>
          <a:prstGeom prst="diamond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3" name="TextBox 362"/>
          <p:cNvSpPr txBox="1"/>
          <p:nvPr/>
        </p:nvSpPr>
        <p:spPr>
          <a:xfrm>
            <a:off x="2743201" y="5213271"/>
            <a:ext cx="1270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Can</a:t>
            </a:r>
          </a:p>
          <a:p>
            <a:r>
              <a:rPr lang="en-US" dirty="0"/>
              <a:t>apply leave</a:t>
            </a:r>
          </a:p>
        </p:txBody>
      </p:sp>
      <p:cxnSp>
        <p:nvCxnSpPr>
          <p:cNvPr id="378" name="Straight Connector 377"/>
          <p:cNvCxnSpPr>
            <a:stCxn id="391" idx="6"/>
            <a:endCxn id="128" idx="0"/>
          </p:cNvCxnSpPr>
          <p:nvPr/>
        </p:nvCxnSpPr>
        <p:spPr>
          <a:xfrm>
            <a:off x="4997534" y="712521"/>
            <a:ext cx="607620" cy="20187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9" name="Straight Connector 378"/>
          <p:cNvCxnSpPr>
            <a:stCxn id="147" idx="1"/>
          </p:cNvCxnSpPr>
          <p:nvPr/>
        </p:nvCxnSpPr>
        <p:spPr>
          <a:xfrm flipH="1">
            <a:off x="3918857" y="5632863"/>
            <a:ext cx="1221182" cy="1979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3" name="Oval 382"/>
          <p:cNvSpPr/>
          <p:nvPr/>
        </p:nvSpPr>
        <p:spPr>
          <a:xfrm>
            <a:off x="4154385" y="126672"/>
            <a:ext cx="928253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u="sng" dirty="0" err="1"/>
              <a:t>U_id</a:t>
            </a:r>
            <a:endParaRPr lang="en-US" u="sng" dirty="0"/>
          </a:p>
        </p:txBody>
      </p:sp>
      <p:sp>
        <p:nvSpPr>
          <p:cNvPr id="385" name="Oval 384"/>
          <p:cNvSpPr/>
          <p:nvPr/>
        </p:nvSpPr>
        <p:spPr>
          <a:xfrm>
            <a:off x="6050480" y="-23750"/>
            <a:ext cx="1039090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Email</a:t>
            </a:r>
          </a:p>
        </p:txBody>
      </p:sp>
      <p:sp>
        <p:nvSpPr>
          <p:cNvPr id="387" name="Oval 386"/>
          <p:cNvSpPr/>
          <p:nvPr/>
        </p:nvSpPr>
        <p:spPr>
          <a:xfrm>
            <a:off x="4955971" y="239487"/>
            <a:ext cx="1349827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388" name="TextBox 387"/>
          <p:cNvSpPr txBox="1"/>
          <p:nvPr/>
        </p:nvSpPr>
        <p:spPr>
          <a:xfrm>
            <a:off x="5023263" y="261257"/>
            <a:ext cx="1223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Username</a:t>
            </a:r>
          </a:p>
        </p:txBody>
      </p:sp>
      <p:sp>
        <p:nvSpPr>
          <p:cNvPr id="389" name="Oval 388"/>
          <p:cNvSpPr/>
          <p:nvPr/>
        </p:nvSpPr>
        <p:spPr>
          <a:xfrm>
            <a:off x="6464137" y="298864"/>
            <a:ext cx="1516083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Phone no</a:t>
            </a:r>
          </a:p>
        </p:txBody>
      </p:sp>
      <p:sp>
        <p:nvSpPr>
          <p:cNvPr id="391" name="Oval 390"/>
          <p:cNvSpPr/>
          <p:nvPr/>
        </p:nvSpPr>
        <p:spPr>
          <a:xfrm>
            <a:off x="3481451" y="510640"/>
            <a:ext cx="1516083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Password</a:t>
            </a:r>
          </a:p>
        </p:txBody>
      </p:sp>
      <p:cxnSp>
        <p:nvCxnSpPr>
          <p:cNvPr id="392" name="Straight Connector 391"/>
          <p:cNvCxnSpPr>
            <a:stCxn id="426" idx="0"/>
            <a:endCxn id="292" idx="2"/>
          </p:cNvCxnSpPr>
          <p:nvPr/>
        </p:nvCxnSpPr>
        <p:spPr>
          <a:xfrm flipV="1">
            <a:off x="588818" y="5862451"/>
            <a:ext cx="945080" cy="22959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3" name="Straight Connector 392"/>
          <p:cNvCxnSpPr>
            <a:stCxn id="389" idx="3"/>
            <a:endCxn id="128" idx="0"/>
          </p:cNvCxnSpPr>
          <p:nvPr/>
        </p:nvCxnSpPr>
        <p:spPr>
          <a:xfrm flipH="1">
            <a:off x="5605154" y="643496"/>
            <a:ext cx="1081008" cy="27090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9" name="Straight Connector 398"/>
          <p:cNvCxnSpPr>
            <a:stCxn id="388" idx="2"/>
            <a:endCxn id="128" idx="0"/>
          </p:cNvCxnSpPr>
          <p:nvPr/>
        </p:nvCxnSpPr>
        <p:spPr>
          <a:xfrm flipH="1">
            <a:off x="5605154" y="630589"/>
            <a:ext cx="29688" cy="28381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0" name="Straight Connector 399"/>
          <p:cNvCxnSpPr>
            <a:stCxn id="383" idx="5"/>
            <a:endCxn id="128" idx="0"/>
          </p:cNvCxnSpPr>
          <p:nvPr/>
        </p:nvCxnSpPr>
        <p:spPr>
          <a:xfrm>
            <a:off x="4946698" y="471304"/>
            <a:ext cx="658456" cy="44309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9" name="Straight Connector 408"/>
          <p:cNvCxnSpPr>
            <a:stCxn id="338" idx="2"/>
            <a:endCxn id="147" idx="1"/>
          </p:cNvCxnSpPr>
          <p:nvPr/>
        </p:nvCxnSpPr>
        <p:spPr>
          <a:xfrm>
            <a:off x="2531422" y="4663044"/>
            <a:ext cx="2608617" cy="96981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0" name="Straight Connector 409"/>
          <p:cNvCxnSpPr>
            <a:stCxn id="94" idx="2"/>
            <a:endCxn id="338" idx="0"/>
          </p:cNvCxnSpPr>
          <p:nvPr/>
        </p:nvCxnSpPr>
        <p:spPr>
          <a:xfrm>
            <a:off x="1668484" y="1448789"/>
            <a:ext cx="862938" cy="270361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2" name="Oval 421"/>
          <p:cNvSpPr/>
          <p:nvPr/>
        </p:nvSpPr>
        <p:spPr>
          <a:xfrm>
            <a:off x="0" y="6076209"/>
            <a:ext cx="1068779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3" name="Oval 422"/>
          <p:cNvSpPr/>
          <p:nvPr/>
        </p:nvSpPr>
        <p:spPr>
          <a:xfrm>
            <a:off x="0" y="4827321"/>
            <a:ext cx="1080656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Name</a:t>
            </a:r>
          </a:p>
        </p:txBody>
      </p:sp>
      <p:sp>
        <p:nvSpPr>
          <p:cNvPr id="424" name="Oval 423"/>
          <p:cNvSpPr/>
          <p:nvPr/>
        </p:nvSpPr>
        <p:spPr>
          <a:xfrm>
            <a:off x="0" y="5229102"/>
            <a:ext cx="985652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u="sng" dirty="0"/>
          </a:p>
        </p:txBody>
      </p:sp>
      <p:sp>
        <p:nvSpPr>
          <p:cNvPr id="426" name="TextBox 425"/>
          <p:cNvSpPr txBox="1"/>
          <p:nvPr/>
        </p:nvSpPr>
        <p:spPr>
          <a:xfrm>
            <a:off x="0" y="6092044"/>
            <a:ext cx="1177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Password</a:t>
            </a:r>
          </a:p>
        </p:txBody>
      </p:sp>
      <p:sp>
        <p:nvSpPr>
          <p:cNvPr id="427" name="Oval 426"/>
          <p:cNvSpPr/>
          <p:nvPr/>
        </p:nvSpPr>
        <p:spPr>
          <a:xfrm>
            <a:off x="380011" y="6430489"/>
            <a:ext cx="1262744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Email</a:t>
            </a:r>
          </a:p>
        </p:txBody>
      </p:sp>
      <p:cxnSp>
        <p:nvCxnSpPr>
          <p:cNvPr id="432" name="Straight Connector 431"/>
          <p:cNvCxnSpPr>
            <a:stCxn id="457" idx="2"/>
            <a:endCxn id="465" idx="6"/>
          </p:cNvCxnSpPr>
          <p:nvPr/>
        </p:nvCxnSpPr>
        <p:spPr>
          <a:xfrm flipH="1">
            <a:off x="4073238" y="3428010"/>
            <a:ext cx="391884" cy="24740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3" name="Straight Connector 432"/>
          <p:cNvCxnSpPr>
            <a:stCxn id="292" idx="2"/>
            <a:endCxn id="427" idx="0"/>
          </p:cNvCxnSpPr>
          <p:nvPr/>
        </p:nvCxnSpPr>
        <p:spPr>
          <a:xfrm flipH="1">
            <a:off x="1011383" y="5862451"/>
            <a:ext cx="522515" cy="56803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9" name="Straight Connector 438"/>
          <p:cNvCxnSpPr>
            <a:stCxn id="423" idx="5"/>
            <a:endCxn id="292" idx="0"/>
          </p:cNvCxnSpPr>
          <p:nvPr/>
        </p:nvCxnSpPr>
        <p:spPr>
          <a:xfrm>
            <a:off x="922397" y="5171953"/>
            <a:ext cx="611501" cy="17985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40" name="Straight Connector 439"/>
          <p:cNvCxnSpPr>
            <a:stCxn id="292" idx="0"/>
          </p:cNvCxnSpPr>
          <p:nvPr/>
        </p:nvCxnSpPr>
        <p:spPr>
          <a:xfrm flipH="1" flipV="1">
            <a:off x="914401" y="5189518"/>
            <a:ext cx="619497" cy="16229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8" name="Diamond 447"/>
          <p:cNvSpPr/>
          <p:nvPr/>
        </p:nvSpPr>
        <p:spPr>
          <a:xfrm>
            <a:off x="3817914" y="1870365"/>
            <a:ext cx="1298371" cy="510639"/>
          </a:xfrm>
          <a:prstGeom prst="diamond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Pay</a:t>
            </a:r>
          </a:p>
        </p:txBody>
      </p:sp>
      <p:cxnSp>
        <p:nvCxnSpPr>
          <p:cNvPr id="449" name="Straight Connector 448"/>
          <p:cNvCxnSpPr>
            <a:stCxn id="128" idx="3"/>
            <a:endCxn id="485" idx="0"/>
          </p:cNvCxnSpPr>
          <p:nvPr/>
        </p:nvCxnSpPr>
        <p:spPr>
          <a:xfrm>
            <a:off x="6068291" y="1169720"/>
            <a:ext cx="1808017" cy="65314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0" name="Straight Connector 449"/>
          <p:cNvCxnSpPr>
            <a:stCxn id="128" idx="1"/>
            <a:endCxn id="448" idx="0"/>
          </p:cNvCxnSpPr>
          <p:nvPr/>
        </p:nvCxnSpPr>
        <p:spPr>
          <a:xfrm flipH="1">
            <a:off x="4467100" y="1169720"/>
            <a:ext cx="674916" cy="70064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4" name="Straight Connector 453"/>
          <p:cNvCxnSpPr>
            <a:stCxn id="457" idx="0"/>
            <a:endCxn id="448" idx="2"/>
          </p:cNvCxnSpPr>
          <p:nvPr/>
        </p:nvCxnSpPr>
        <p:spPr>
          <a:xfrm flipV="1">
            <a:off x="4465122" y="2381004"/>
            <a:ext cx="1978" cy="53636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57" name="Rectangle 456"/>
          <p:cNvSpPr/>
          <p:nvPr/>
        </p:nvSpPr>
        <p:spPr>
          <a:xfrm>
            <a:off x="3978234" y="2917371"/>
            <a:ext cx="973776" cy="51063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Bills</a:t>
            </a:r>
          </a:p>
        </p:txBody>
      </p:sp>
      <p:sp>
        <p:nvSpPr>
          <p:cNvPr id="463" name="Oval 462"/>
          <p:cNvSpPr/>
          <p:nvPr/>
        </p:nvSpPr>
        <p:spPr>
          <a:xfrm>
            <a:off x="3269673" y="3916878"/>
            <a:ext cx="1278578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u="sng" dirty="0" err="1"/>
              <a:t>Bill_no</a:t>
            </a:r>
            <a:r>
              <a:rPr lang="en-US" u="sng" dirty="0"/>
              <a:t>.</a:t>
            </a:r>
          </a:p>
        </p:txBody>
      </p:sp>
      <p:sp>
        <p:nvSpPr>
          <p:cNvPr id="464" name="Oval 463"/>
          <p:cNvSpPr/>
          <p:nvPr/>
        </p:nvSpPr>
        <p:spPr>
          <a:xfrm>
            <a:off x="4324597" y="4259284"/>
            <a:ext cx="734293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tax</a:t>
            </a:r>
          </a:p>
        </p:txBody>
      </p:sp>
      <p:sp>
        <p:nvSpPr>
          <p:cNvPr id="465" name="Oval 464"/>
          <p:cNvSpPr/>
          <p:nvPr/>
        </p:nvSpPr>
        <p:spPr>
          <a:xfrm>
            <a:off x="3123209" y="3473532"/>
            <a:ext cx="950029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Date</a:t>
            </a:r>
          </a:p>
        </p:txBody>
      </p:sp>
      <p:sp>
        <p:nvSpPr>
          <p:cNvPr id="466" name="Oval 465"/>
          <p:cNvSpPr/>
          <p:nvPr/>
        </p:nvSpPr>
        <p:spPr>
          <a:xfrm>
            <a:off x="4847110" y="3974277"/>
            <a:ext cx="1278578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7" name="TextBox 466"/>
          <p:cNvSpPr txBox="1"/>
          <p:nvPr/>
        </p:nvSpPr>
        <p:spPr>
          <a:xfrm>
            <a:off x="4952011" y="3990110"/>
            <a:ext cx="1138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Discount</a:t>
            </a:r>
          </a:p>
        </p:txBody>
      </p:sp>
      <p:cxnSp>
        <p:nvCxnSpPr>
          <p:cNvPr id="468" name="Straight Connector 467"/>
          <p:cNvCxnSpPr>
            <a:stCxn id="457" idx="2"/>
            <a:endCxn id="464" idx="0"/>
          </p:cNvCxnSpPr>
          <p:nvPr/>
        </p:nvCxnSpPr>
        <p:spPr>
          <a:xfrm>
            <a:off x="4465122" y="3428010"/>
            <a:ext cx="226622" cy="83127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1" name="Straight Connector 470"/>
          <p:cNvCxnSpPr>
            <a:stCxn id="457" idx="2"/>
            <a:endCxn id="467" idx="0"/>
          </p:cNvCxnSpPr>
          <p:nvPr/>
        </p:nvCxnSpPr>
        <p:spPr>
          <a:xfrm>
            <a:off x="4465122" y="3428010"/>
            <a:ext cx="1055915" cy="5621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80" name="Straight Connector 479"/>
          <p:cNvCxnSpPr>
            <a:stCxn id="457" idx="2"/>
            <a:endCxn id="463" idx="7"/>
          </p:cNvCxnSpPr>
          <p:nvPr/>
        </p:nvCxnSpPr>
        <p:spPr>
          <a:xfrm flipH="1">
            <a:off x="4361007" y="3428010"/>
            <a:ext cx="104115" cy="54799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85" name="Diamond 484"/>
          <p:cNvSpPr/>
          <p:nvPr/>
        </p:nvSpPr>
        <p:spPr>
          <a:xfrm>
            <a:off x="7166756" y="1822864"/>
            <a:ext cx="1419104" cy="510639"/>
          </a:xfrm>
          <a:prstGeom prst="diamond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order</a:t>
            </a:r>
          </a:p>
        </p:txBody>
      </p:sp>
      <p:sp>
        <p:nvSpPr>
          <p:cNvPr id="488" name="Rectangle 487"/>
          <p:cNvSpPr/>
          <p:nvPr/>
        </p:nvSpPr>
        <p:spPr>
          <a:xfrm>
            <a:off x="7396348" y="2808513"/>
            <a:ext cx="973776" cy="51063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Food</a:t>
            </a:r>
          </a:p>
        </p:txBody>
      </p:sp>
      <p:cxnSp>
        <p:nvCxnSpPr>
          <p:cNvPr id="489" name="Straight Connector 488"/>
          <p:cNvCxnSpPr>
            <a:stCxn id="488" idx="0"/>
            <a:endCxn id="485" idx="2"/>
          </p:cNvCxnSpPr>
          <p:nvPr/>
        </p:nvCxnSpPr>
        <p:spPr>
          <a:xfrm flipH="1" flipV="1">
            <a:off x="7876308" y="2333503"/>
            <a:ext cx="6928" cy="47501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12" name="Oval 511"/>
          <p:cNvSpPr/>
          <p:nvPr/>
        </p:nvSpPr>
        <p:spPr>
          <a:xfrm>
            <a:off x="8544295" y="3362698"/>
            <a:ext cx="1005444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Price</a:t>
            </a:r>
          </a:p>
        </p:txBody>
      </p:sp>
      <p:sp>
        <p:nvSpPr>
          <p:cNvPr id="515" name="Oval 514"/>
          <p:cNvSpPr/>
          <p:nvPr/>
        </p:nvSpPr>
        <p:spPr>
          <a:xfrm>
            <a:off x="8112826" y="3766459"/>
            <a:ext cx="1005444" cy="403761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Type</a:t>
            </a:r>
          </a:p>
        </p:txBody>
      </p:sp>
      <p:cxnSp>
        <p:nvCxnSpPr>
          <p:cNvPr id="516" name="Straight Connector 515"/>
          <p:cNvCxnSpPr>
            <a:stCxn id="515" idx="0"/>
            <a:endCxn id="488" idx="2"/>
          </p:cNvCxnSpPr>
          <p:nvPr/>
        </p:nvCxnSpPr>
        <p:spPr>
          <a:xfrm flipH="1" flipV="1">
            <a:off x="7883236" y="3319152"/>
            <a:ext cx="732312" cy="44730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9" name="Straight Connector 518"/>
          <p:cNvCxnSpPr>
            <a:stCxn id="512" idx="2"/>
            <a:endCxn id="488" idx="2"/>
          </p:cNvCxnSpPr>
          <p:nvPr/>
        </p:nvCxnSpPr>
        <p:spPr>
          <a:xfrm flipH="1" flipV="1">
            <a:off x="7883236" y="3319152"/>
            <a:ext cx="661059" cy="24542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27" name="TextBox 526"/>
          <p:cNvSpPr txBox="1"/>
          <p:nvPr/>
        </p:nvSpPr>
        <p:spPr>
          <a:xfrm>
            <a:off x="0" y="5223166"/>
            <a:ext cx="855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err="1"/>
              <a:t>Ad_id</a:t>
            </a:r>
            <a:endParaRPr lang="en-US" u="sng" dirty="0"/>
          </a:p>
        </p:txBody>
      </p:sp>
      <p:sp>
        <p:nvSpPr>
          <p:cNvPr id="529" name="TextBox 528"/>
          <p:cNvSpPr txBox="1"/>
          <p:nvPr/>
        </p:nvSpPr>
        <p:spPr>
          <a:xfrm>
            <a:off x="1246910" y="4009903"/>
            <a:ext cx="344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30" name="TextBox 529"/>
          <p:cNvSpPr txBox="1"/>
          <p:nvPr/>
        </p:nvSpPr>
        <p:spPr>
          <a:xfrm>
            <a:off x="4047507" y="5409212"/>
            <a:ext cx="344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531" name="TextBox 530"/>
          <p:cNvSpPr txBox="1"/>
          <p:nvPr/>
        </p:nvSpPr>
        <p:spPr>
          <a:xfrm>
            <a:off x="2382983" y="930235"/>
            <a:ext cx="344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32" name="TextBox 531"/>
          <p:cNvSpPr txBox="1"/>
          <p:nvPr/>
        </p:nvSpPr>
        <p:spPr>
          <a:xfrm>
            <a:off x="4342410" y="906484"/>
            <a:ext cx="344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533" name="TextBox 532"/>
          <p:cNvSpPr txBox="1"/>
          <p:nvPr/>
        </p:nvSpPr>
        <p:spPr>
          <a:xfrm>
            <a:off x="9102438" y="5345878"/>
            <a:ext cx="344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534" name="TextBox 533"/>
          <p:cNvSpPr txBox="1"/>
          <p:nvPr/>
        </p:nvSpPr>
        <p:spPr>
          <a:xfrm>
            <a:off x="1993076" y="2487882"/>
            <a:ext cx="344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35" name="TextBox 534"/>
          <p:cNvSpPr txBox="1"/>
          <p:nvPr/>
        </p:nvSpPr>
        <p:spPr>
          <a:xfrm>
            <a:off x="1290453" y="2082142"/>
            <a:ext cx="344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36" name="TextBox 535"/>
          <p:cNvSpPr txBox="1"/>
          <p:nvPr/>
        </p:nvSpPr>
        <p:spPr>
          <a:xfrm>
            <a:off x="6470074" y="872838"/>
            <a:ext cx="344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37" name="TextBox 536"/>
          <p:cNvSpPr txBox="1"/>
          <p:nvPr/>
        </p:nvSpPr>
        <p:spPr>
          <a:xfrm>
            <a:off x="2157351" y="5371607"/>
            <a:ext cx="344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38" name="TextBox 537"/>
          <p:cNvSpPr txBox="1"/>
          <p:nvPr/>
        </p:nvSpPr>
        <p:spPr>
          <a:xfrm>
            <a:off x="3899066" y="4952011"/>
            <a:ext cx="364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539" name="TextBox 538"/>
          <p:cNvSpPr txBox="1"/>
          <p:nvPr/>
        </p:nvSpPr>
        <p:spPr>
          <a:xfrm>
            <a:off x="8777846" y="829297"/>
            <a:ext cx="344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540" name="TextBox 539"/>
          <p:cNvSpPr txBox="1"/>
          <p:nvPr/>
        </p:nvSpPr>
        <p:spPr>
          <a:xfrm>
            <a:off x="6666017" y="5343898"/>
            <a:ext cx="344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541" name="TextBox 540"/>
          <p:cNvSpPr txBox="1"/>
          <p:nvPr/>
        </p:nvSpPr>
        <p:spPr>
          <a:xfrm>
            <a:off x="7817924" y="2386943"/>
            <a:ext cx="344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542" name="TextBox 541"/>
          <p:cNvSpPr txBox="1"/>
          <p:nvPr/>
        </p:nvSpPr>
        <p:spPr>
          <a:xfrm>
            <a:off x="7091550" y="1304309"/>
            <a:ext cx="344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543" name="TextBox 542"/>
          <p:cNvSpPr txBox="1"/>
          <p:nvPr/>
        </p:nvSpPr>
        <p:spPr>
          <a:xfrm>
            <a:off x="4211782" y="2474027"/>
            <a:ext cx="344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44" name="TextBox 543"/>
          <p:cNvSpPr txBox="1"/>
          <p:nvPr/>
        </p:nvSpPr>
        <p:spPr>
          <a:xfrm>
            <a:off x="4435434" y="1415144"/>
            <a:ext cx="344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45" name="TextBox 544"/>
          <p:cNvSpPr txBox="1"/>
          <p:nvPr/>
        </p:nvSpPr>
        <p:spPr>
          <a:xfrm>
            <a:off x="10066319" y="1654631"/>
            <a:ext cx="344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46" name="TextBox 545"/>
          <p:cNvSpPr txBox="1"/>
          <p:nvPr/>
        </p:nvSpPr>
        <p:spPr>
          <a:xfrm>
            <a:off x="10216739" y="3871358"/>
            <a:ext cx="344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1835734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</a:t>
            </a:r>
            <a:r>
              <a:rPr lang="en-I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05169-8463-4C50-8CC5-EA33AE97306C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2" cstate="print"/>
          <a:srcRect t="15649" r="13508" b="16014"/>
          <a:stretch>
            <a:fillRect/>
          </a:stretch>
        </p:blipFill>
        <p:spPr bwMode="auto">
          <a:xfrm>
            <a:off x="6175169" y="1690688"/>
            <a:ext cx="5862452" cy="4665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9C2FC7B-0583-4BB7-98B8-93C79BF09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924" y="1690688"/>
            <a:ext cx="6021245" cy="466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266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05169-8463-4C50-8CC5-EA33AE97306C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33770" t="19886" r="20230" b="9821"/>
          <a:stretch>
            <a:fillRect/>
          </a:stretch>
        </p:blipFill>
        <p:spPr bwMode="auto">
          <a:xfrm>
            <a:off x="142504" y="166253"/>
            <a:ext cx="11909588" cy="6084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05169-8463-4C50-8CC5-EA33AE97306C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 cstate="print"/>
          <a:srcRect l="12597" t="9437" r="14215" b="20731"/>
          <a:stretch>
            <a:fillRect/>
          </a:stretch>
        </p:blipFill>
        <p:spPr bwMode="auto">
          <a:xfrm>
            <a:off x="985653" y="1056904"/>
            <a:ext cx="9856518" cy="43226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05169-8463-4C50-8CC5-EA33AE97306C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 cstate="print"/>
          <a:srcRect t="45597" r="1496" b="6289"/>
          <a:stretch>
            <a:fillRect/>
          </a:stretch>
        </p:blipFill>
        <p:spPr bwMode="auto">
          <a:xfrm>
            <a:off x="807522" y="1365662"/>
            <a:ext cx="9987148" cy="44888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081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05169-8463-4C50-8CC5-EA33AE97306C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913DF4-85B8-4DBA-A27F-095F8C2B22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20" y="581891"/>
            <a:ext cx="6150252" cy="44221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9324BC-429B-4195-BA0D-7B8123B5E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0171" y="581890"/>
            <a:ext cx="5801909" cy="44221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2EAE15-11C9-46F6-A64F-7B6C6278A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AF37-48D4-4DD8-B33A-2300BA14FA57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4A7E2F8-0C30-4865-A3DD-38AE730F1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221C15-550C-4F78-A92E-DE8EC628F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893" y="252412"/>
            <a:ext cx="5651292" cy="6286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ABDE72-D427-4112-B517-3889A72D34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6186" y="290512"/>
            <a:ext cx="6210922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75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62A1FF-767A-4A27-9432-80DC67BF4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BAF37-48D4-4DD8-B33A-2300BA14FA57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1CF876-41FC-4D41-9C3D-783925000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E25EF5-0788-4ABE-BBDB-076659B15E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925" y="290513"/>
            <a:ext cx="9582150" cy="42515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E981A0C-C95A-4F99-A777-7F579D2AD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925" y="4542020"/>
            <a:ext cx="9582150" cy="217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201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7926"/>
            <a:ext cx="12192000" cy="839278"/>
          </a:xfrm>
        </p:spPr>
        <p:txBody>
          <a:bodyPr>
            <a:normAutofit/>
          </a:bodyPr>
          <a:lstStyle/>
          <a:p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79895" y="1229544"/>
            <a:ext cx="9911750" cy="5184475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				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			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				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				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And Software Requirement	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Scope				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and Technology			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			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ER-Diagram				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Screenshots				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			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				</a:t>
            </a:r>
          </a:p>
          <a:p>
            <a:pPr algn="l"/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5A547-5967-4EA9-BD7C-13F7A775E625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324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05169-8463-4C50-8CC5-EA33AE97306C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20</a:t>
            </a:fld>
            <a:endParaRPr lang="en-US" dirty="0"/>
          </a:p>
        </p:txBody>
      </p:sp>
      <p:graphicFrame>
        <p:nvGraphicFramePr>
          <p:cNvPr id="19" name="Table 18"/>
          <p:cNvGraphicFramePr>
            <a:graphicFrameLocks noGrp="1"/>
          </p:cNvGraphicFramePr>
          <p:nvPr/>
        </p:nvGraphicFramePr>
        <p:xfrm>
          <a:off x="368134" y="1686294"/>
          <a:ext cx="5165766" cy="1769424"/>
        </p:xfrm>
        <a:graphic>
          <a:graphicData uri="http://schemas.openxmlformats.org/drawingml/2006/table">
            <a:tbl>
              <a:tblPr/>
              <a:tblGrid>
                <a:gridCol w="12453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46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43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14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4235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Times New Roman"/>
                          <a:ea typeface="Times New Roman"/>
                        </a:rPr>
                        <a:t>Attribute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Type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Times New Roman"/>
                          <a:ea typeface="Times New Roman"/>
                        </a:rPr>
                        <a:t>Description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Constraints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235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ID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Int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ID of admin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Primary Key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235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Username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Username of admin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235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Password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Password of admin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1710046" y="451262"/>
            <a:ext cx="81464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			DATABASE TABLES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404552" y="3956855"/>
            <a:ext cx="24002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Table 3.1:  Admin Login</a:t>
            </a:r>
          </a:p>
        </p:txBody>
      </p:sp>
      <p:graphicFrame>
        <p:nvGraphicFramePr>
          <p:cNvPr id="24" name="Table 23"/>
          <p:cNvGraphicFramePr>
            <a:graphicFrameLocks noGrp="1"/>
          </p:cNvGraphicFramePr>
          <p:nvPr/>
        </p:nvGraphicFramePr>
        <p:xfrm>
          <a:off x="5925787" y="1662544"/>
          <a:ext cx="5997038" cy="3503221"/>
        </p:xfrm>
        <a:graphic>
          <a:graphicData uri="http://schemas.openxmlformats.org/drawingml/2006/table">
            <a:tbl>
              <a:tblPr/>
              <a:tblGrid>
                <a:gridCol w="14168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89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87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3241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439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Times New Roman"/>
                          <a:ea typeface="Times New Roman"/>
                        </a:rPr>
                        <a:t>Attribute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Type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Times New Roman"/>
                          <a:ea typeface="Times New Roman"/>
                        </a:rPr>
                        <a:t>Description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Constraints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21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U_id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Int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ID of user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Primary Key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21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Name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Name of user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21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Username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Username of user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21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Phone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Phone No. of user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21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Aadhar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Unique Aadhar No.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21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Email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User email address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21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Password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Password of user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21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Role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Always user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214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U_img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latin typeface="Times New Roman"/>
                          <a:ea typeface="Times New Roman"/>
                        </a:rPr>
                        <a:t>User profile </a:t>
                      </a:r>
                      <a:r>
                        <a:rPr lang="en-US" sz="1200" dirty="0" err="1">
                          <a:latin typeface="Times New Roman"/>
                          <a:ea typeface="Times New Roman"/>
                        </a:rPr>
                        <a:t>img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25" name="Rectangle 1"/>
          <p:cNvSpPr>
            <a:spLocks noChangeArrowheads="1"/>
          </p:cNvSpPr>
          <p:nvPr/>
        </p:nvSpPr>
        <p:spPr bwMode="auto">
          <a:xfrm>
            <a:off x="7932717" y="5327635"/>
            <a:ext cx="305195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Table 3.2:  User Login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937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05169-8463-4C50-8CC5-EA33AE97306C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21</a:t>
            </a:fld>
            <a:endParaRPr lang="en-US" dirty="0"/>
          </a:p>
        </p:txBody>
      </p:sp>
      <p:graphicFrame>
        <p:nvGraphicFramePr>
          <p:cNvPr id="15" name="Table 14"/>
          <p:cNvGraphicFramePr>
            <a:graphicFrameLocks noGrp="1"/>
          </p:cNvGraphicFramePr>
          <p:nvPr/>
        </p:nvGraphicFramePr>
        <p:xfrm>
          <a:off x="312127" y="498756"/>
          <a:ext cx="5304902" cy="4738261"/>
        </p:xfrm>
        <a:graphic>
          <a:graphicData uri="http://schemas.openxmlformats.org/drawingml/2006/table">
            <a:tbl>
              <a:tblPr/>
              <a:tblGrid>
                <a:gridCol w="13331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01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65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8500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131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Times New Roman"/>
                          <a:ea typeface="Times New Roman"/>
                        </a:rPr>
                        <a:t>Attribute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Type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Times New Roman"/>
                          <a:ea typeface="Times New Roman"/>
                        </a:rPr>
                        <a:t>Description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Constraints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31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Emp_id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Int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Id of emp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Primary Key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31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Emp_name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Name of emp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131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Emp_username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Username of emp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31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Emp_phone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Phone no. of emp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131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Emp_email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Email of emp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131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Emp_address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Address of emp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131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Emp_city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City of emp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131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Emp_state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State of emp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910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Emp_dept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Department of emp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910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Emp_doj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Date of joining emp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4910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Emp_dob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Date of birth of emp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4910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>
                          <a:latin typeface="Times New Roman"/>
                          <a:ea typeface="Times New Roman"/>
                        </a:rPr>
                        <a:t>Emp_password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latin typeface="Times New Roman"/>
                          <a:ea typeface="Times New Roman"/>
                        </a:rPr>
                        <a:t>Password of </a:t>
                      </a:r>
                      <a:r>
                        <a:rPr lang="en-US" sz="1200" dirty="0" err="1">
                          <a:latin typeface="Times New Roman"/>
                          <a:ea typeface="Times New Roman"/>
                        </a:rPr>
                        <a:t>emp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6" name="Rectangle 2"/>
          <p:cNvSpPr>
            <a:spLocks noChangeArrowheads="1"/>
          </p:cNvSpPr>
          <p:nvPr/>
        </p:nvSpPr>
        <p:spPr bwMode="auto">
          <a:xfrm>
            <a:off x="1365663" y="5279045"/>
            <a:ext cx="3119252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Table 3.3: Employee Login</a:t>
            </a:r>
            <a:endParaRPr kumimoji="0" 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7" name="Table 16"/>
          <p:cNvGraphicFramePr>
            <a:graphicFrameLocks noGrp="1"/>
          </p:cNvGraphicFramePr>
          <p:nvPr/>
        </p:nvGraphicFramePr>
        <p:xfrm>
          <a:off x="6008913" y="676897"/>
          <a:ext cx="5617030" cy="3776352"/>
        </p:xfrm>
        <a:graphic>
          <a:graphicData uri="http://schemas.openxmlformats.org/drawingml/2006/table">
            <a:tbl>
              <a:tblPr/>
              <a:tblGrid>
                <a:gridCol w="14076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56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995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41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31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Times New Roman"/>
                          <a:ea typeface="Times New Roman"/>
                        </a:rPr>
                        <a:t>Attribute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Type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Times New Roman"/>
                          <a:ea typeface="Times New Roman"/>
                        </a:rPr>
                        <a:t>Description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Constraints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468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Con_id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Int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id of contact msg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Primary Key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69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Con_user_name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Name of user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69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Con_user_email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Email of user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69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Con_user_phone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Phone of user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69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Con_user_sbj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Subject of question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69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Con_user_msg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Text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Complete message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69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Con_msg_date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Message date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69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U_id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>
                          <a:latin typeface="Times New Roman"/>
                          <a:ea typeface="Times New Roman"/>
                        </a:rPr>
                        <a:t>Int</a:t>
                      </a:r>
                      <a:r>
                        <a:rPr lang="en-US" sz="1200" dirty="0">
                          <a:latin typeface="Times New Roman"/>
                          <a:ea typeface="Times New Roman"/>
                        </a:rPr>
                        <a:t> (255)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Id of user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8" name="Rectangle 1"/>
          <p:cNvSpPr>
            <a:spLocks noChangeArrowheads="1"/>
          </p:cNvSpPr>
          <p:nvPr/>
        </p:nvSpPr>
        <p:spPr bwMode="auto">
          <a:xfrm>
            <a:off x="5415148" y="4607571"/>
            <a:ext cx="625829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Table 3.4: Contact US</a:t>
            </a:r>
            <a:endParaRPr kumimoji="0" 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7437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05169-8463-4C50-8CC5-EA33AE97306C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22</a:t>
            </a:fld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190006" y="439388"/>
          <a:ext cx="5070763" cy="3645723"/>
        </p:xfrm>
        <a:graphic>
          <a:graphicData uri="http://schemas.openxmlformats.org/drawingml/2006/table">
            <a:tbl>
              <a:tblPr/>
              <a:tblGrid>
                <a:gridCol w="12707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74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40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85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8772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Times New Roman"/>
                          <a:ea typeface="Times New Roman"/>
                        </a:rPr>
                        <a:t>Attribute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Type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Description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Constraints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665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mess_id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Int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id of message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Primary Key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044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U_id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Int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Id of user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044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Con_id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Int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Id of contact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044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Message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latin typeface="Times New Roman"/>
                          <a:ea typeface="Times New Roman"/>
                        </a:rPr>
                        <a:t>Text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latin typeface="Times New Roman"/>
                          <a:ea typeface="Times New Roman"/>
                        </a:rPr>
                        <a:t>Complete message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" name="Rectangle 1"/>
          <p:cNvSpPr>
            <a:spLocks noChangeArrowheads="1"/>
          </p:cNvSpPr>
          <p:nvPr/>
        </p:nvSpPr>
        <p:spPr bwMode="auto">
          <a:xfrm>
            <a:off x="-225631" y="4215005"/>
            <a:ext cx="530826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			Table 3.5: Reply Message</a:t>
            </a:r>
            <a:r>
              <a:rPr kumimoji="0" 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6020788" y="463138"/>
          <a:ext cx="5545777" cy="4001983"/>
        </p:xfrm>
        <a:graphic>
          <a:graphicData uri="http://schemas.openxmlformats.org/drawingml/2006/table">
            <a:tbl>
              <a:tblPr/>
              <a:tblGrid>
                <a:gridCol w="13897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02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792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764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957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Times New Roman"/>
                          <a:ea typeface="Times New Roman"/>
                        </a:rPr>
                        <a:t>Attribute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Type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Description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Constraints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001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Room_id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Int(255)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id of leave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Primary Key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18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Room_number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Room number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18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Room_type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Type of Room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18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Room_bed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Bed in the Room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18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Room_size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Size of Room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855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Room_extra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Extra facility of Room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855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Room_abour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Something about Room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18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Room_price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Price of Room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18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Room_img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latin typeface="Times New Roman"/>
                          <a:ea typeface="Times New Roman"/>
                        </a:rPr>
                        <a:t>Image of Room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12" name="Rectangle 1"/>
          <p:cNvSpPr>
            <a:spLocks noChangeArrowheads="1"/>
          </p:cNvSpPr>
          <p:nvPr/>
        </p:nvSpPr>
        <p:spPr bwMode="auto">
          <a:xfrm>
            <a:off x="7137070" y="4608090"/>
            <a:ext cx="3978234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Table 3.6: Rooms</a:t>
            </a:r>
            <a:endParaRPr kumimoji="0" 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2886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05169-8463-4C50-8CC5-EA33AE97306C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23</a:t>
            </a:fld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167339" y="609953"/>
          <a:ext cx="5283437" cy="2727013"/>
        </p:xfrm>
        <a:graphic>
          <a:graphicData uri="http://schemas.openxmlformats.org/drawingml/2006/table">
            <a:tbl>
              <a:tblPr/>
              <a:tblGrid>
                <a:gridCol w="13240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34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045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113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6401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Times New Roman"/>
                          <a:ea typeface="Times New Roman"/>
                        </a:rPr>
                        <a:t>Attribute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Type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Times New Roman"/>
                          <a:ea typeface="Times New Roman"/>
                        </a:rPr>
                        <a:t>Description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Constraints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362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Breakst_id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Int(255)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id of breakfast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Primary Key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64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Breakst_name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Name of breakfast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64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Breakst_size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Size of breakfast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64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Breakst_price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latin typeface="Times New Roman"/>
                          <a:ea typeface="Times New Roman"/>
                        </a:rPr>
                        <a:t>Price of breakfast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" name="Rectangle 10"/>
          <p:cNvSpPr/>
          <p:nvPr/>
        </p:nvSpPr>
        <p:spPr>
          <a:xfrm>
            <a:off x="1407089" y="3719346"/>
            <a:ext cx="226238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Arial" pitchFamily="34" charset="0"/>
                <a:ea typeface="Times New Roman" pitchFamily="18" charset="0"/>
                <a:cs typeface="Arial" pitchFamily="34" charset="0"/>
              </a:rPr>
              <a:t>Table 3.7: Breakfast</a:t>
            </a:r>
            <a:endParaRPr lang="en-US" sz="1600" dirty="0"/>
          </a:p>
        </p:txBody>
      </p:sp>
      <p:graphicFrame>
        <p:nvGraphicFramePr>
          <p:cNvPr id="12" name="Table 11"/>
          <p:cNvGraphicFramePr>
            <a:graphicFrameLocks noGrp="1"/>
          </p:cNvGraphicFramePr>
          <p:nvPr/>
        </p:nvGraphicFramePr>
        <p:xfrm>
          <a:off x="6057497" y="609955"/>
          <a:ext cx="5699073" cy="2738888"/>
        </p:xfrm>
        <a:graphic>
          <a:graphicData uri="http://schemas.openxmlformats.org/drawingml/2006/table">
            <a:tbl>
              <a:tblPr/>
              <a:tblGrid>
                <a:gridCol w="14281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3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294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144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6690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Times New Roman"/>
                          <a:ea typeface="Times New Roman"/>
                        </a:rPr>
                        <a:t>Attribute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Type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Times New Roman"/>
                          <a:ea typeface="Times New Roman"/>
                        </a:rPr>
                        <a:t>Description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Constraints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585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Lunch_id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Int(255)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latin typeface="Times New Roman"/>
                          <a:ea typeface="Times New Roman"/>
                        </a:rPr>
                        <a:t>id of lunch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Primary Key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87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Lunch_name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Name of lunch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87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Lunch_size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Size of lunch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87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Lunch_price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Price of lunch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3" name="Rectangle 1"/>
          <p:cNvSpPr>
            <a:spLocks noChangeArrowheads="1"/>
          </p:cNvSpPr>
          <p:nvPr/>
        </p:nvSpPr>
        <p:spPr bwMode="auto">
          <a:xfrm>
            <a:off x="8083155" y="3632285"/>
            <a:ext cx="1678345" cy="5078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Table 3.8: </a:t>
            </a:r>
            <a:r>
              <a:rPr kumimoji="0" lang="en-US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Lunck</a:t>
            </a:r>
            <a:endParaRPr kumimoji="0" 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270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05169-8463-4C50-8CC5-EA33AE97306C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24</a:t>
            </a:fld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250466" y="665018"/>
          <a:ext cx="5017135" cy="2542943"/>
        </p:xfrm>
        <a:graphic>
          <a:graphicData uri="http://schemas.openxmlformats.org/drawingml/2006/table">
            <a:tbl>
              <a:tblPr/>
              <a:tblGrid>
                <a:gridCol w="1257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28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52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1919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228600" algn="l"/>
                          <a:tab pos="557530" algn="ctr"/>
                        </a:tabLs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		Attribute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Type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Description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Constraints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89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Dinner_id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Int(255)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id of dinner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Primary Key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159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Dinner_name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Name of dinner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159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Dinner_size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Size of dinner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159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Dinner_price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Price of dinner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5298" name="Rectangle 2"/>
          <p:cNvSpPr>
            <a:spLocks noChangeArrowheads="1"/>
          </p:cNvSpPr>
          <p:nvPr/>
        </p:nvSpPr>
        <p:spPr bwMode="auto">
          <a:xfrm>
            <a:off x="581891" y="3355244"/>
            <a:ext cx="4275117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Table 3.9: Dinner</a:t>
            </a:r>
            <a:endParaRPr kumimoji="0" 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5938747" y="598077"/>
          <a:ext cx="5746573" cy="2608260"/>
        </p:xfrm>
        <a:graphic>
          <a:graphicData uri="http://schemas.openxmlformats.org/drawingml/2006/table">
            <a:tbl>
              <a:tblPr/>
              <a:tblGrid>
                <a:gridCol w="14400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37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36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2627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3510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Times New Roman"/>
                          <a:ea typeface="Times New Roman"/>
                        </a:rPr>
                        <a:t>Attribute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Type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Description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Constraints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12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Fullmeal_id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Int(255)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id of fullmeal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Primary Key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396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Fullmeal_name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Name of fullmeal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396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Fullmeal_size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Size of fullmeal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396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Fullmeal_price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latin typeface="Times New Roman"/>
                          <a:ea typeface="Times New Roman"/>
                        </a:rPr>
                        <a:t>Price of </a:t>
                      </a:r>
                      <a:r>
                        <a:rPr lang="en-US" sz="1200" dirty="0" err="1">
                          <a:latin typeface="Times New Roman"/>
                          <a:ea typeface="Times New Roman"/>
                        </a:rPr>
                        <a:t>fullmeal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5299" name="Rectangle 3"/>
          <p:cNvSpPr>
            <a:spLocks noChangeArrowheads="1"/>
          </p:cNvSpPr>
          <p:nvPr/>
        </p:nvSpPr>
        <p:spPr bwMode="auto">
          <a:xfrm>
            <a:off x="6863937" y="3360664"/>
            <a:ext cx="4413663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Table 3.10: Full meal</a:t>
            </a:r>
            <a:endParaRPr kumimoji="0" 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05169-8463-4C50-8CC5-EA33AE97306C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25</a:t>
            </a:fld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262341" y="613993"/>
          <a:ext cx="5017135" cy="3316738"/>
        </p:xfrm>
        <a:graphic>
          <a:graphicData uri="http://schemas.openxmlformats.org/drawingml/2006/table">
            <a:tbl>
              <a:tblPr/>
              <a:tblGrid>
                <a:gridCol w="1257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28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52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1481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Attribute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Type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Description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Constraints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86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Id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Int(255)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id of leave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Primary Key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26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Emp_id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Int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Id of emp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26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Emp_name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Name of emp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26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Emp_phone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Phone of emp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26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Emp_email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Email of emp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26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Start_date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Leave start date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26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End_date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Leave end date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26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Emp_reason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Reason of leave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263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Emp_explain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Text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-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54274" name="Rectangle 2"/>
          <p:cNvSpPr>
            <a:spLocks noChangeArrowheads="1"/>
          </p:cNvSpPr>
          <p:nvPr/>
        </p:nvSpPr>
        <p:spPr bwMode="auto">
          <a:xfrm>
            <a:off x="819397" y="4203810"/>
            <a:ext cx="415636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Table 3.11: Employee Leave Application</a:t>
            </a:r>
            <a:endParaRPr kumimoji="0" 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5818784" y="461304"/>
          <a:ext cx="5878409" cy="4514454"/>
        </p:xfrm>
        <a:graphic>
          <a:graphicData uri="http://schemas.openxmlformats.org/drawingml/2006/table">
            <a:tbl>
              <a:tblPr/>
              <a:tblGrid>
                <a:gridCol w="14864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62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567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189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91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>
                          <a:latin typeface="Times New Roman"/>
                          <a:ea typeface="Times New Roman"/>
                        </a:rPr>
                        <a:t>Attribute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Type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Description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>
                          <a:latin typeface="Times New Roman"/>
                          <a:ea typeface="Times New Roman"/>
                        </a:rPr>
                        <a:t>Constraints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91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Room_id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Int(255)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Id of Room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Primary Key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91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Title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Title of room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91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User_name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Username of user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91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Email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Email of user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91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Phone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Phone of user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91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State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State of user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91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City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City of user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91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Cin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Check in date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90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Cout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Check out date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90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Meal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Varchar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Food meal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906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No. of days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Int (255)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latin typeface="Times New Roman"/>
                          <a:ea typeface="Times New Roman"/>
                        </a:rPr>
                        <a:t>Number of days</a:t>
                      </a:r>
                      <a:endParaRPr lang="en-US" sz="110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latin typeface="Times New Roman"/>
                          <a:ea typeface="Times New Roman"/>
                        </a:rPr>
                        <a:t>Not Null</a:t>
                      </a:r>
                      <a:endParaRPr lang="en-US" sz="1100" dirty="0">
                        <a:latin typeface="Times New Roman"/>
                        <a:ea typeface="Times New Roman"/>
                      </a:endParaRPr>
                    </a:p>
                  </a:txBody>
                  <a:tcPr marL="68580" marR="73025" marT="4445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54275" name="Rectangle 3"/>
          <p:cNvSpPr>
            <a:spLocks noChangeArrowheads="1"/>
          </p:cNvSpPr>
          <p:nvPr/>
        </p:nvSpPr>
        <p:spPr bwMode="auto">
          <a:xfrm>
            <a:off x="7053942" y="5082586"/>
            <a:ext cx="487679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Table 3.12: Room Bookings</a:t>
            </a:r>
            <a:r>
              <a:rPr kumimoji="0" lang="en-US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endParaRPr kumimoji="0" lang="en-US" sz="24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400" dirty="0"/>
          </a:p>
          <a:p>
            <a:r>
              <a:rPr lang="en-US" sz="2400" dirty="0"/>
              <a:t>Reduces human efforts</a:t>
            </a:r>
          </a:p>
          <a:p>
            <a:r>
              <a:rPr lang="en-US" sz="2400" dirty="0"/>
              <a:t>Saves time</a:t>
            </a:r>
          </a:p>
          <a:p>
            <a:r>
              <a:rPr lang="en-US" sz="2400" dirty="0"/>
              <a:t>Reduces inconvenience</a:t>
            </a:r>
          </a:p>
          <a:p>
            <a:r>
              <a:rPr lang="en-US" sz="2400" dirty="0"/>
              <a:t>Booking of rooms without errors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60144-9F8D-4761-8D87-5161886308C9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314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idx="1"/>
          </p:nvPr>
        </p:nvSpPr>
        <p:spPr bwMode="auto">
          <a:xfrm>
            <a:off x="857250" y="1575621"/>
            <a:ext cx="10744200" cy="1806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www.w3schools.com/php.net </a:t>
            </a:r>
          </a:p>
          <a:p>
            <a:r>
              <a:rPr lang="en-US" sz="2400" dirty="0"/>
              <a:t>www.stackoverflow.com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/>
              <a:t>www.php.net-tutorial.com </a:t>
            </a:r>
          </a:p>
          <a:p>
            <a:r>
              <a:rPr lang="en-US" sz="2400" dirty="0"/>
              <a:t>www.w3schools.com/css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673F3-076D-49BD-A186-E48AF9CC6E65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94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" y="2889250"/>
            <a:ext cx="12172950" cy="1325563"/>
          </a:xfr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>
            <a:noAutofit/>
          </a:bodyPr>
          <a:lstStyle/>
          <a:p>
            <a:pPr algn="ctr"/>
            <a:r>
              <a:rPr lang="en-US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YOU!!!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8C046-D61F-4FB5-9F26-B51E6F79998F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126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9511"/>
            <a:ext cx="12192000" cy="1817358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102" y="1380226"/>
            <a:ext cx="10732698" cy="5227608"/>
          </a:xfrm>
        </p:spPr>
        <p:txBody>
          <a:bodyPr>
            <a:normAutofit/>
          </a:bodyPr>
          <a:lstStyle/>
          <a:p>
            <a:pPr>
              <a:buNone/>
            </a:pPr>
            <a:endParaRPr lang="en-US" sz="2400" dirty="0"/>
          </a:p>
          <a:p>
            <a:pPr>
              <a:buNone/>
            </a:pPr>
            <a:r>
              <a:rPr lang="en-US" sz="2400" dirty="0"/>
              <a:t>•Hotel VRINDAVAN SEVA SADAN (THAKUR SHREE RADHA BIHARI CHARITABLE TRUST) RADHA MOHANVAN, CHHATTIKARA MARG, RAMAN RETI, SHRI DHAM VRINDAVAN(UP) is a hotel management website which provide people seeking hotel rooms with accurate information about available accommodations.</a:t>
            </a:r>
          </a:p>
          <a:p>
            <a:pPr>
              <a:buNone/>
            </a:pPr>
            <a:r>
              <a:rPr lang="en-US" sz="2400" dirty="0"/>
              <a:t>•It provides all the information related to the hotel. It is very helpful for the customers who don’t have time and book their rooms last minute.</a:t>
            </a:r>
          </a:p>
          <a:p>
            <a:pPr>
              <a:buNone/>
            </a:pPr>
            <a:r>
              <a:rPr lang="en-US" sz="2400" dirty="0"/>
              <a:t>•User can view room inventory, check availability and book rooms. </a:t>
            </a:r>
          </a:p>
          <a:p>
            <a:pPr>
              <a:buNone/>
            </a:pPr>
            <a:r>
              <a:rPr lang="en-US" sz="2400" dirty="0"/>
              <a:t>•It also allow booking of rooms without errors and without creating conflicts.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19169D-1774-4EA1-AA55-9869DD725FC8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49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3733" y="1825625"/>
            <a:ext cx="10007600" cy="4351338"/>
          </a:xfrm>
        </p:spPr>
        <p:txBody>
          <a:bodyPr>
            <a:normAutofit/>
          </a:bodyPr>
          <a:lstStyle/>
          <a:p>
            <a:pPr algn="just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Difficulty in location of guests files</a:t>
            </a:r>
          </a:p>
          <a:p>
            <a:pPr algn="just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Large storage space</a:t>
            </a:r>
          </a:p>
          <a:p>
            <a:pPr algn="just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Poorly generated records</a:t>
            </a:r>
          </a:p>
          <a:p>
            <a:pPr algn="just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Complaints from guests</a:t>
            </a:r>
          </a:p>
          <a:p>
            <a:pPr algn="just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Poor communication</a:t>
            </a:r>
          </a:p>
          <a:p>
            <a:pPr algn="just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Difficulty in data analysis</a:t>
            </a:r>
          </a:p>
          <a:p>
            <a:pPr marL="457200" indent="-457200">
              <a:buFont typeface="+mj-lt"/>
              <a:buAutoNum type="arabicPeriod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36B55-8C34-4896-9E9C-33125A89C118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205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886369"/>
          </a:xfrm>
        </p:spPr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177696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objectives of the system are-</a:t>
            </a:r>
          </a:p>
          <a:p>
            <a:pPr lvl="0"/>
            <a:r>
              <a:rPr lang="en-US" sz="4400" dirty="0"/>
              <a:t>To make it easy for customers to book rooms.</a:t>
            </a:r>
          </a:p>
          <a:p>
            <a:pPr lvl="0"/>
            <a:r>
              <a:rPr lang="en-US" sz="4400" dirty="0"/>
              <a:t>To enable automated data entry methods.    </a:t>
            </a:r>
          </a:p>
          <a:p>
            <a:pPr lvl="0"/>
            <a:r>
              <a:rPr lang="en-US" sz="4400" dirty="0"/>
              <a:t>Avoid data entry errors by use of input masks.  </a:t>
            </a:r>
          </a:p>
          <a:p>
            <a:pPr lvl="0"/>
            <a:r>
              <a:rPr lang="en-US" sz="4400" dirty="0"/>
              <a:t>Enforce security measures to avoid unauthorized access to guest records.</a:t>
            </a:r>
          </a:p>
          <a:p>
            <a:r>
              <a:rPr lang="en-US" sz="4400" dirty="0"/>
              <a:t>Enable fast and easy retrieval of guest records and data for fast reference activities. </a:t>
            </a:r>
          </a:p>
          <a:p>
            <a:pPr marL="457200" lvl="1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FC4EF-A566-474D-B5D9-64C8FED88864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863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 pitchFamily="18" charset="0"/>
                <a:cs typeface="Times New Roman" pitchFamily="18" charset="0"/>
              </a:rPr>
              <a:t>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pPr>
              <a:buNone/>
            </a:pPr>
            <a:r>
              <a:rPr lang="en-US" dirty="0"/>
              <a:t>•Room status.</a:t>
            </a:r>
          </a:p>
          <a:p>
            <a:pPr>
              <a:buNone/>
            </a:pPr>
            <a:r>
              <a:rPr lang="en-US" dirty="0"/>
              <a:t>•New Customer Admission.</a:t>
            </a:r>
          </a:p>
          <a:p>
            <a:pPr>
              <a:buNone/>
            </a:pPr>
            <a:r>
              <a:rPr lang="en-US" dirty="0"/>
              <a:t>•Details of the Customer Check in and Check out.</a:t>
            </a:r>
          </a:p>
          <a:p>
            <a:pPr>
              <a:buNone/>
            </a:pPr>
            <a:r>
              <a:rPr lang="en-US" dirty="0"/>
              <a:t>•Allocation of Room as per the Customer Interest.</a:t>
            </a:r>
          </a:p>
          <a:p>
            <a:pPr>
              <a:buNone/>
            </a:pPr>
            <a:r>
              <a:rPr lang="en-US" dirty="0"/>
              <a:t>•Transactions of the Customer.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05169-8463-4C50-8CC5-EA33AE97306C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6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400" dirty="0"/>
              <a:t>Processor		:	Intel Dual Core or More </a:t>
            </a:r>
          </a:p>
          <a:p>
            <a:r>
              <a:rPr lang="en-US" sz="2400" dirty="0"/>
              <a:t>Processor Speed	:	1.5 GHZ</a:t>
            </a:r>
          </a:p>
          <a:p>
            <a:r>
              <a:rPr lang="en-US" sz="2400" dirty="0"/>
              <a:t>RAM			:    	2 GB </a:t>
            </a:r>
          </a:p>
          <a:p>
            <a:r>
              <a:rPr lang="en-US" sz="2400" dirty="0"/>
              <a:t>Hard Disk		:   	 2 GB of free space</a:t>
            </a:r>
          </a:p>
          <a:p>
            <a:r>
              <a:rPr lang="en-US" sz="2400" dirty="0"/>
              <a:t>Internet connection 	:	 Required</a:t>
            </a:r>
          </a:p>
          <a:p>
            <a:endParaRPr lang="en-US" sz="2400" dirty="0"/>
          </a:p>
          <a:p>
            <a:r>
              <a:rPr lang="en-US" sz="2400" dirty="0"/>
              <a:t>Operating System</a:t>
            </a:r>
            <a:r>
              <a:rPr lang="en-US" sz="2400" b="1" dirty="0"/>
              <a:t>	</a:t>
            </a:r>
            <a:r>
              <a:rPr lang="en-US" sz="2400" dirty="0"/>
              <a:t>: Window 7 and higher</a:t>
            </a:r>
          </a:p>
          <a:p>
            <a:r>
              <a:rPr lang="en-US" sz="2400" dirty="0"/>
              <a:t>Front End</a:t>
            </a:r>
            <a:r>
              <a:rPr lang="en-US" sz="2400" b="1" dirty="0"/>
              <a:t>		</a:t>
            </a:r>
            <a:r>
              <a:rPr lang="en-US" sz="2400" dirty="0"/>
              <a:t>: HTML, CSS, Java Script, </a:t>
            </a:r>
            <a:r>
              <a:rPr lang="en-US" sz="2400" dirty="0" err="1"/>
              <a:t>jQuery</a:t>
            </a:r>
            <a:r>
              <a:rPr lang="en-US" sz="2400" dirty="0"/>
              <a:t>, Bootstrap</a:t>
            </a:r>
          </a:p>
          <a:p>
            <a:r>
              <a:rPr lang="en-US" sz="2400" dirty="0"/>
              <a:t>Back End</a:t>
            </a:r>
            <a:r>
              <a:rPr lang="en-US" sz="2400" b="1" dirty="0"/>
              <a:t>		</a:t>
            </a:r>
            <a:r>
              <a:rPr lang="en-US" sz="2400" dirty="0"/>
              <a:t>: SQL Server, PHP</a:t>
            </a:r>
          </a:p>
          <a:p>
            <a:r>
              <a:rPr lang="en-US" sz="2400" dirty="0"/>
              <a:t>Text Editor</a:t>
            </a:r>
            <a:r>
              <a:rPr lang="en-US" sz="2400" b="1" dirty="0"/>
              <a:t>		</a:t>
            </a:r>
            <a:r>
              <a:rPr lang="en-US" sz="2400" dirty="0"/>
              <a:t>: Sublime text, Notepad++, Visual Studio Code.</a:t>
            </a:r>
          </a:p>
          <a:p>
            <a:r>
              <a:rPr lang="en-US" sz="2400" dirty="0"/>
              <a:t>Server</a:t>
            </a:r>
            <a:r>
              <a:rPr lang="en-US" sz="2400" b="1" dirty="0"/>
              <a:t>		</a:t>
            </a:r>
            <a:r>
              <a:rPr lang="en-US" sz="2400" dirty="0"/>
              <a:t>: XAMPP Server (Cross-platform, Apache, </a:t>
            </a:r>
            <a:r>
              <a:rPr lang="en-US" sz="2400" dirty="0" err="1"/>
              <a:t>MariaDB</a:t>
            </a:r>
            <a:r>
              <a:rPr lang="en-US" sz="2400" dirty="0"/>
              <a:t> (</a:t>
            </a:r>
            <a:r>
              <a:rPr lang="en-US" sz="2400" dirty="0" err="1"/>
              <a:t>MySQL</a:t>
            </a:r>
            <a:r>
              <a:rPr lang="en-US" sz="2400" dirty="0"/>
              <a:t>), PHP and Perl)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36512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And Software Specification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0D837-C904-49CE-8701-8770B3C04E12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53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This system will cover the following sections of the hotel:-</a:t>
            </a:r>
          </a:p>
          <a:p>
            <a:pPr lvl="0"/>
            <a:r>
              <a:rPr lang="en-US" dirty="0">
                <a:latin typeface="Times New Roman" pitchFamily="18" charset="0"/>
                <a:cs typeface="Times New Roman" pitchFamily="18" charset="0"/>
              </a:rPr>
              <a:t>Room</a:t>
            </a:r>
          </a:p>
          <a:p>
            <a:pPr lvl="0"/>
            <a:r>
              <a:rPr lang="en-US" dirty="0">
                <a:latin typeface="Times New Roman" pitchFamily="18" charset="0"/>
                <a:cs typeface="Times New Roman" pitchFamily="18" charset="0"/>
              </a:rPr>
              <a:t>Booking</a:t>
            </a:r>
          </a:p>
          <a:p>
            <a:pPr lvl="0"/>
            <a:r>
              <a:rPr lang="en-US" dirty="0">
                <a:latin typeface="Times New Roman" pitchFamily="18" charset="0"/>
                <a:cs typeface="Times New Roman" pitchFamily="18" charset="0"/>
              </a:rPr>
              <a:t>Login</a:t>
            </a:r>
          </a:p>
          <a:p>
            <a:pPr lvl="0"/>
            <a:r>
              <a:rPr lang="en-US" dirty="0">
                <a:latin typeface="Times New Roman" pitchFamily="18" charset="0"/>
                <a:cs typeface="Times New Roman" pitchFamily="18" charset="0"/>
              </a:rPr>
              <a:t>Food</a:t>
            </a:r>
          </a:p>
          <a:p>
            <a:pPr lvl="0"/>
            <a:r>
              <a:rPr lang="en-US" dirty="0">
                <a:latin typeface="Times New Roman" pitchFamily="18" charset="0"/>
                <a:cs typeface="Times New Roman" pitchFamily="18" charset="0"/>
              </a:rPr>
              <a:t>Transport</a:t>
            </a:r>
          </a:p>
          <a:p>
            <a:pPr lvl="0"/>
            <a:r>
              <a:rPr lang="en-US" dirty="0">
                <a:latin typeface="Times New Roman" pitchFamily="18" charset="0"/>
                <a:cs typeface="Times New Roman" pitchFamily="18" charset="0"/>
              </a:rPr>
              <a:t>Contact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EB139-FB4D-4F11-A8B0-8677EDE487AE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67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itchFamily="18" charset="0"/>
                <a:cs typeface="Times New Roman" pitchFamily="18" charset="0"/>
              </a:rPr>
              <a:t>Tools and 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498763" y="1861250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lvl="3">
              <a:buNone/>
            </a:pP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Tools:</a:t>
            </a:r>
          </a:p>
          <a:p>
            <a:pPr lvl="4"/>
            <a:r>
              <a:rPr lang="en-US" dirty="0">
                <a:latin typeface="Times New Roman" pitchFamily="18" charset="0"/>
                <a:cs typeface="Times New Roman" pitchFamily="18" charset="0"/>
              </a:rPr>
              <a:t>Windows 7 &amp; and higher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  <a:p>
            <a:pPr lvl="4"/>
            <a:r>
              <a:rPr lang="en-US" dirty="0">
                <a:latin typeface="Times New Roman" pitchFamily="18" charset="0"/>
                <a:cs typeface="Times New Roman" pitchFamily="18" charset="0"/>
              </a:rPr>
              <a:t>Notepad++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  <a:p>
            <a:pPr lvl="4"/>
            <a:r>
              <a:rPr lang="en-US" dirty="0">
                <a:latin typeface="Times New Roman" pitchFamily="18" charset="0"/>
                <a:cs typeface="Times New Roman" pitchFamily="18" charset="0"/>
              </a:rPr>
              <a:t>Visual Studio Code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  <a:p>
            <a:pPr lvl="4"/>
            <a:r>
              <a:rPr lang="en-US" dirty="0">
                <a:latin typeface="Times New Roman" pitchFamily="18" charset="0"/>
                <a:cs typeface="Times New Roman" pitchFamily="18" charset="0"/>
              </a:rPr>
              <a:t>SQL Server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  <a:p>
            <a:pPr lvl="4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XAMPP Server (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Cross-platform, Apache,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MariaDB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(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MySQL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), PHP and Perl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)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		      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Technology:</a:t>
            </a:r>
          </a:p>
          <a:p>
            <a:pPr lvl="4"/>
            <a:r>
              <a:rPr lang="en-US" dirty="0">
                <a:latin typeface="Times New Roman" pitchFamily="18" charset="0"/>
                <a:cs typeface="Times New Roman" pitchFamily="18" charset="0"/>
              </a:rPr>
              <a:t>HTML5	</a:t>
            </a:r>
          </a:p>
          <a:p>
            <a:pPr lvl="4"/>
            <a:r>
              <a:rPr lang="en-US" dirty="0">
                <a:latin typeface="Times New Roman" pitchFamily="18" charset="0"/>
                <a:cs typeface="Times New Roman" pitchFamily="18" charset="0"/>
              </a:rPr>
              <a:t>CSS3</a:t>
            </a:r>
          </a:p>
          <a:p>
            <a:pPr lvl="4"/>
            <a:r>
              <a:rPr lang="en-US" dirty="0">
                <a:latin typeface="Times New Roman" pitchFamily="18" charset="0"/>
                <a:cs typeface="Times New Roman" pitchFamily="18" charset="0"/>
              </a:rPr>
              <a:t>JavaScript</a:t>
            </a:r>
          </a:p>
          <a:p>
            <a:pPr lvl="4"/>
            <a:r>
              <a:rPr lang="en-US" dirty="0" err="1">
                <a:latin typeface="Times New Roman" pitchFamily="18" charset="0"/>
                <a:cs typeface="Times New Roman" pitchFamily="18" charset="0"/>
              </a:rPr>
              <a:t>JQuery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lvl="4"/>
            <a:r>
              <a:rPr lang="en-US" dirty="0">
                <a:latin typeface="Times New Roman" pitchFamily="18" charset="0"/>
                <a:cs typeface="Times New Roman" pitchFamily="18" charset="0"/>
              </a:rPr>
              <a:t>Bootstrap4</a:t>
            </a:r>
          </a:p>
          <a:p>
            <a:pPr lvl="4"/>
            <a:r>
              <a:rPr lang="en-US" dirty="0">
                <a:latin typeface="Times New Roman" pitchFamily="18" charset="0"/>
                <a:cs typeface="Times New Roman" pitchFamily="18" charset="0"/>
              </a:rPr>
              <a:t>SQL</a:t>
            </a:r>
          </a:p>
          <a:p>
            <a:pPr lvl="4"/>
            <a:r>
              <a:rPr lang="en-US" dirty="0">
                <a:latin typeface="Times New Roman" pitchFamily="18" charset="0"/>
                <a:cs typeface="Times New Roman" pitchFamily="18" charset="0"/>
              </a:rPr>
              <a:t>PHP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805169-8463-4C50-8CC5-EA33AE97306C}" type="datetime1">
              <a:rPr lang="en-US" smtClean="0"/>
              <a:pPr/>
              <a:t>09-Jun-20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522A0-357C-442A-885E-F6AB171250C8}" type="slidenum">
              <a:rPr lang="en-US" smtClean="0"/>
              <a:pPr/>
              <a:t>9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7098</TotalTime>
  <Words>1707</Words>
  <Application>Microsoft Office PowerPoint</Application>
  <PresentationFormat>Widescreen</PresentationFormat>
  <Paragraphs>673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Content</vt:lpstr>
      <vt:lpstr>Introduction</vt:lpstr>
      <vt:lpstr>Problem Statement</vt:lpstr>
      <vt:lpstr>Objective</vt:lpstr>
      <vt:lpstr>Functions</vt:lpstr>
      <vt:lpstr>PowerPoint Presentation</vt:lpstr>
      <vt:lpstr>Project Scope</vt:lpstr>
      <vt:lpstr>Tools and Technology</vt:lpstr>
      <vt:lpstr>    DATA FLOW DAIGRAM LEVEL-0</vt:lpstr>
      <vt:lpstr>PowerPoint Presentation</vt:lpstr>
      <vt:lpstr>ER DAIGRAM</vt:lpstr>
      <vt:lpstr>Some ScreenShots</vt:lpstr>
      <vt:lpstr> </vt:lpstr>
      <vt:lpstr>PowerPoint Presentation</vt:lpstr>
      <vt:lpstr>PowerPoint Presentation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References</vt:lpstr>
      <vt:lpstr>THANK YOU!!!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Content</dc:title>
  <dc:creator>cp</dc:creator>
  <cp:lastModifiedBy>Pushpendra Singh</cp:lastModifiedBy>
  <cp:revision>956</cp:revision>
  <dcterms:created xsi:type="dcterms:W3CDTF">2017-02-09T06:42:02Z</dcterms:created>
  <dcterms:modified xsi:type="dcterms:W3CDTF">2020-06-09T12:26:13Z</dcterms:modified>
</cp:coreProperties>
</file>

<file path=docProps/thumbnail.jpeg>
</file>